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2" r:id="rId2"/>
    <p:sldId id="507" r:id="rId3"/>
    <p:sldId id="282" r:id="rId4"/>
    <p:sldId id="523" r:id="rId5"/>
    <p:sldId id="524" r:id="rId6"/>
    <p:sldId id="508" r:id="rId7"/>
    <p:sldId id="509" r:id="rId8"/>
    <p:sldId id="510" r:id="rId9"/>
    <p:sldId id="511" r:id="rId10"/>
    <p:sldId id="512" r:id="rId11"/>
    <p:sldId id="513" r:id="rId12"/>
    <p:sldId id="514" r:id="rId13"/>
    <p:sldId id="515" r:id="rId14"/>
    <p:sldId id="516" r:id="rId15"/>
    <p:sldId id="517" r:id="rId16"/>
    <p:sldId id="518" r:id="rId17"/>
    <p:sldId id="295" r:id="rId18"/>
    <p:sldId id="521" r:id="rId19"/>
    <p:sldId id="522" r:id="rId20"/>
    <p:sldId id="289"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4B7"/>
    <a:srgbClr val="E6E6E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728" autoAdjust="0"/>
  </p:normalViewPr>
  <p:slideViewPr>
    <p:cSldViewPr snapToGrid="0">
      <p:cViewPr varScale="1">
        <p:scale>
          <a:sx n="45" d="100"/>
          <a:sy n="45" d="100"/>
        </p:scale>
        <p:origin x="6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52C1B-0C3E-4922-8930-4ACA41886BE8}"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4C85F-8481-43F6-AD4F-4DFC4BECBFF5}" type="slidenum">
              <a:rPr lang="en-US" smtClean="0"/>
              <a:t>‹#›</a:t>
            </a:fld>
            <a:endParaRPr lang="en-US"/>
          </a:p>
        </p:txBody>
      </p:sp>
    </p:spTree>
    <p:extLst>
      <p:ext uri="{BB962C8B-B14F-4D97-AF65-F5344CB8AC3E}">
        <p14:creationId xmlns:p14="http://schemas.microsoft.com/office/powerpoint/2010/main" val="334802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scholastic.com/literacypartnerships" TargetMode="External"/><Relationship Id="rId3" Type="http://schemas.openxmlformats.org/officeDocument/2006/relationships/hyperlink" Target="https://laundrycares.org/wp-content/uploads/2019/06/Laundry-Kit-Sell-Sheet-v8.pdf" TargetMode="External"/><Relationship Id="rId7" Type="http://schemas.openxmlformats.org/officeDocument/2006/relationships/hyperlink" Target="http://teacher.scholastic.com/products/literacypartnerships/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sidewalkmath.com/patterns" TargetMode="External"/><Relationship Id="rId5" Type="http://schemas.openxmlformats.org/officeDocument/2006/relationships/hyperlink" Target="https://laundrycares.org/join-the-laundrycares-network/" TargetMode="External"/><Relationship Id="rId4" Type="http://schemas.openxmlformats.org/officeDocument/2006/relationships/hyperlink" Target="http://www.laundrycares.org/resourc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[Jeff reads aloud some of the responses as they are coming through.]</a:t>
            </a:r>
          </a:p>
        </p:txBody>
      </p:sp>
      <p:sp>
        <p:nvSpPr>
          <p:cNvPr id="4" name="Slide Number Placeholder 3"/>
          <p:cNvSpPr>
            <a:spLocks noGrp="1"/>
          </p:cNvSpPr>
          <p:nvPr>
            <p:ph type="sldNum" sz="quarter" idx="5"/>
          </p:nvPr>
        </p:nvSpPr>
        <p:spPr/>
        <p:txBody>
          <a:bodyPr/>
          <a:lstStyle/>
          <a:p>
            <a:fld id="{2022745D-56D4-4E1B-82AC-0FE01E25245F}" type="slidenum">
              <a:rPr lang="en-US" smtClean="0"/>
              <a:t>1</a:t>
            </a:fld>
            <a:endParaRPr lang="en-US"/>
          </a:p>
        </p:txBody>
      </p:sp>
    </p:spTree>
    <p:extLst>
      <p:ext uri="{BB962C8B-B14F-4D97-AF65-F5344CB8AC3E}">
        <p14:creationId xmlns:p14="http://schemas.microsoft.com/office/powerpoint/2010/main" val="729454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visuals of these ideas and resources that we make available to our coalition partners. </a:t>
            </a:r>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10</a:t>
            </a:fld>
            <a:endParaRPr lang="en-US"/>
          </a:p>
        </p:txBody>
      </p:sp>
    </p:spTree>
    <p:extLst>
      <p:ext uri="{BB962C8B-B14F-4D97-AF65-F5344CB8AC3E}">
        <p14:creationId xmlns:p14="http://schemas.microsoft.com/office/powerpoint/2010/main" val="217962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visuals of these ideas and resources that we make available to our coalition partners. </a:t>
            </a:r>
          </a:p>
        </p:txBody>
      </p:sp>
      <p:sp>
        <p:nvSpPr>
          <p:cNvPr id="4" name="Slide Number Placeholder 3"/>
          <p:cNvSpPr>
            <a:spLocks noGrp="1"/>
          </p:cNvSpPr>
          <p:nvPr>
            <p:ph type="sldNum" sz="quarter" idx="5"/>
          </p:nvPr>
        </p:nvSpPr>
        <p:spPr/>
        <p:txBody>
          <a:bodyPr/>
          <a:lstStyle/>
          <a:p>
            <a:fld id="{2022745D-56D4-4E1B-82AC-0FE01E25245F}" type="slidenum">
              <a:rPr lang="en-US" smtClean="0"/>
              <a:t>11</a:t>
            </a:fld>
            <a:endParaRPr lang="en-US"/>
          </a:p>
        </p:txBody>
      </p:sp>
    </p:spTree>
    <p:extLst>
      <p:ext uri="{BB962C8B-B14F-4D97-AF65-F5344CB8AC3E}">
        <p14:creationId xmlns:p14="http://schemas.microsoft.com/office/powerpoint/2010/main" val="167529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it’s time for participants to create their own action plan with the guiding questions below. Please type in questions using the Google Form on the Participant Guide tab on the event portal or app. As participants reflect and work on their answers, Jane/Brian/Jim can help field questions in the chat box and/or provide commentary on each portion of the action plan questions.</a:t>
            </a:r>
          </a:p>
        </p:txBody>
      </p:sp>
      <p:sp>
        <p:nvSpPr>
          <p:cNvPr id="4" name="Slide Number Placeholder 3"/>
          <p:cNvSpPr>
            <a:spLocks noGrp="1"/>
          </p:cNvSpPr>
          <p:nvPr>
            <p:ph type="sldNum" sz="quarter" idx="5"/>
          </p:nvPr>
        </p:nvSpPr>
        <p:spPr/>
        <p:txBody>
          <a:bodyPr/>
          <a:lstStyle/>
          <a:p>
            <a:fld id="{0061E61D-A9EE-48EF-B89E-AB7269ACE2C0}" type="slidenum">
              <a:rPr lang="en-US" smtClean="0"/>
              <a:t>12</a:t>
            </a:fld>
            <a:endParaRPr lang="en-US"/>
          </a:p>
        </p:txBody>
      </p:sp>
    </p:spTree>
    <p:extLst>
      <p:ext uri="{BB962C8B-B14F-4D97-AF65-F5344CB8AC3E}">
        <p14:creationId xmlns:p14="http://schemas.microsoft.com/office/powerpoint/2010/main" val="664278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13</a:t>
            </a:fld>
            <a:endParaRPr lang="en-US"/>
          </a:p>
        </p:txBody>
      </p:sp>
    </p:spTree>
    <p:extLst>
      <p:ext uri="{BB962C8B-B14F-4D97-AF65-F5344CB8AC3E}">
        <p14:creationId xmlns:p14="http://schemas.microsoft.com/office/powerpoint/2010/main" val="327123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14</a:t>
            </a:fld>
            <a:endParaRPr lang="en-US"/>
          </a:p>
        </p:txBody>
      </p:sp>
    </p:spTree>
    <p:extLst>
      <p:ext uri="{BB962C8B-B14F-4D97-AF65-F5344CB8AC3E}">
        <p14:creationId xmlns:p14="http://schemas.microsoft.com/office/powerpoint/2010/main" val="220461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15</a:t>
            </a:fld>
            <a:endParaRPr lang="en-US"/>
          </a:p>
        </p:txBody>
      </p:sp>
    </p:spTree>
    <p:extLst>
      <p:ext uri="{BB962C8B-B14F-4D97-AF65-F5344CB8AC3E}">
        <p14:creationId xmlns:p14="http://schemas.microsoft.com/office/powerpoint/2010/main" val="1126109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16</a:t>
            </a:fld>
            <a:endParaRPr lang="en-US"/>
          </a:p>
        </p:txBody>
      </p:sp>
    </p:spTree>
    <p:extLst>
      <p:ext uri="{BB962C8B-B14F-4D97-AF65-F5344CB8AC3E}">
        <p14:creationId xmlns:p14="http://schemas.microsoft.com/office/powerpoint/2010/main" val="256799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Partners (5 min):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Who are existing or new  partners, and what could their potential roles be? Who would I need to partner with to create literacy-rich laundromats in my community? How can I establish a connection with them?</a:t>
            </a:r>
          </a:p>
          <a:p>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17</a:t>
            </a:fld>
            <a:endParaRPr lang="en-US"/>
          </a:p>
        </p:txBody>
      </p:sp>
    </p:spTree>
    <p:extLst>
      <p:ext uri="{BB962C8B-B14F-4D97-AF65-F5344CB8AC3E}">
        <p14:creationId xmlns:p14="http://schemas.microsoft.com/office/powerpoint/2010/main" val="2599620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Jeff invites participants to share by clicking on the “Raise Hand” button. Jeff selects 3 participants who can each take 5 minutes to share their action plans with the group. </a:t>
            </a:r>
          </a:p>
          <a:p>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18</a:t>
            </a:fld>
            <a:endParaRPr lang="en-US"/>
          </a:p>
        </p:txBody>
      </p:sp>
    </p:spTree>
    <p:extLst>
      <p:ext uri="{BB962C8B-B14F-4D97-AF65-F5344CB8AC3E}">
        <p14:creationId xmlns:p14="http://schemas.microsoft.com/office/powerpoint/2010/main" val="3348171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Jeff thanks participants for the valuable discussion and asks everyone to </a:t>
            </a:r>
            <a:r>
              <a:rPr lang="en-US" sz="1200" u="sng" kern="1200" dirty="0">
                <a:solidFill>
                  <a:schemeClr val="tx1"/>
                </a:solidFill>
                <a:effectLst/>
                <a:latin typeface="+mn-lt"/>
                <a:ea typeface="+mn-ea"/>
                <a:cs typeface="+mn-cs"/>
              </a:rPr>
              <a:t>please submit their Action Plans via Google Forms</a:t>
            </a:r>
            <a:r>
              <a:rPr lang="en-US" sz="1200" kern="1200" dirty="0">
                <a:solidFill>
                  <a:schemeClr val="tx1"/>
                </a:solidFill>
                <a:effectLst/>
                <a:latin typeface="+mn-lt"/>
                <a:ea typeface="+mn-ea"/>
                <a:cs typeface="+mn-cs"/>
              </a:rPr>
              <a:t>. Mention that we’d like to feature some of these commitments during the closing session on September 22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so if anyone is interested is having their action plan featured, please note this by clicking the checkbox in the Google Forms.  </a:t>
            </a:r>
          </a:p>
          <a:p>
            <a:endParaRPr lang="en-US" dirty="0"/>
          </a:p>
        </p:txBody>
      </p:sp>
      <p:sp>
        <p:nvSpPr>
          <p:cNvPr id="4" name="Slide Number Placeholder 3"/>
          <p:cNvSpPr>
            <a:spLocks noGrp="1"/>
          </p:cNvSpPr>
          <p:nvPr>
            <p:ph type="sldNum" sz="quarter" idx="5"/>
          </p:nvPr>
        </p:nvSpPr>
        <p:spPr/>
        <p:txBody>
          <a:bodyPr/>
          <a:lstStyle/>
          <a:p>
            <a:fld id="{4374C85F-8481-43F6-AD4F-4DFC4BECBFF5}" type="slidenum">
              <a:rPr lang="en-US" smtClean="0"/>
              <a:t>19</a:t>
            </a:fld>
            <a:endParaRPr lang="en-US"/>
          </a:p>
        </p:txBody>
      </p:sp>
    </p:spTree>
    <p:extLst>
      <p:ext uri="{BB962C8B-B14F-4D97-AF65-F5344CB8AC3E}">
        <p14:creationId xmlns:p14="http://schemas.microsoft.com/office/powerpoint/2010/main" val="7500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Jeff welcomes the laundromat owners who are attending this session, especially given this busy and challenging time during COVID-19.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2</a:t>
            </a:fld>
            <a:endParaRPr lang="en-US"/>
          </a:p>
        </p:txBody>
      </p:sp>
    </p:spTree>
    <p:extLst>
      <p:ext uri="{BB962C8B-B14F-4D97-AF65-F5344CB8AC3E}">
        <p14:creationId xmlns:p14="http://schemas.microsoft.com/office/powerpoint/2010/main" val="430088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Jeff announces that at 3pm, we will be featuring a screening of the film </a:t>
            </a:r>
            <a:r>
              <a:rPr lang="en-US" sz="1200" i="1" kern="1200" dirty="0">
                <a:solidFill>
                  <a:schemeClr val="tx1"/>
                </a:solidFill>
                <a:effectLst/>
                <a:latin typeface="+mn-lt"/>
                <a:ea typeface="+mn-ea"/>
                <a:cs typeface="+mn-cs"/>
              </a:rPr>
              <a:t>No Small Matters</a:t>
            </a:r>
            <a:r>
              <a:rPr lang="en-US" sz="1200" kern="1200" dirty="0">
                <a:solidFill>
                  <a:schemeClr val="tx1"/>
                </a:solidFill>
                <a:effectLst/>
                <a:latin typeface="+mn-lt"/>
                <a:ea typeface="+mn-ea"/>
                <a:cs typeface="+mn-cs"/>
              </a:rPr>
              <a:t> followed by an exclusive conversation with Greg Jacobs, the film’s director and writer, along with Rachel Giannini, the preschool teacher featured in the film.</a:t>
            </a:r>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20</a:t>
            </a:fld>
            <a:endParaRPr lang="en-US"/>
          </a:p>
        </p:txBody>
      </p:sp>
    </p:spTree>
    <p:extLst>
      <p:ext uri="{BB962C8B-B14F-4D97-AF65-F5344CB8AC3E}">
        <p14:creationId xmlns:p14="http://schemas.microsoft.com/office/powerpoint/2010/main" val="99182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look forward to seeing everyone for Session 3 on September 22nd at 1pm with an opening keynote by Chelsea Clinton, a special conversation with New York Times Bestselling Author Mo Willems, and closing remarks by Ralph Smith, head of the Campaign for Grade Level Reading. </a:t>
            </a:r>
          </a:p>
        </p:txBody>
      </p:sp>
      <p:sp>
        <p:nvSpPr>
          <p:cNvPr id="4" name="Slide Number Placeholder 3"/>
          <p:cNvSpPr>
            <a:spLocks noGrp="1"/>
          </p:cNvSpPr>
          <p:nvPr>
            <p:ph type="sldNum" sz="quarter" idx="5"/>
          </p:nvPr>
        </p:nvSpPr>
        <p:spPr/>
        <p:txBody>
          <a:bodyPr/>
          <a:lstStyle/>
          <a:p>
            <a:fld id="{2022745D-56D4-4E1B-82AC-0FE01E25245F}" type="slidenum">
              <a:rPr lang="en-US" smtClean="0"/>
              <a:t>21</a:t>
            </a:fld>
            <a:endParaRPr lang="en-US"/>
          </a:p>
        </p:txBody>
      </p:sp>
    </p:spTree>
    <p:extLst>
      <p:ext uri="{BB962C8B-B14F-4D97-AF65-F5344CB8AC3E}">
        <p14:creationId xmlns:p14="http://schemas.microsoft.com/office/powerpoint/2010/main" val="15761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Jeff shares the key goals of this session: </a:t>
            </a:r>
          </a:p>
          <a:p>
            <a:pPr lvl="0"/>
            <a:r>
              <a:rPr lang="en-US" sz="1200" b="1" i="1" kern="1200" dirty="0">
                <a:solidFill>
                  <a:schemeClr val="tx1"/>
                </a:solidFill>
                <a:effectLst/>
                <a:latin typeface="+mn-lt"/>
                <a:ea typeface="+mn-ea"/>
                <a:cs typeface="+mn-cs"/>
              </a:rPr>
              <a:t>Gain awareness</a:t>
            </a:r>
            <a:r>
              <a:rPr lang="en-US" sz="1200" kern="1200" dirty="0">
                <a:solidFill>
                  <a:schemeClr val="tx1"/>
                </a:solidFill>
                <a:effectLst/>
                <a:latin typeface="+mn-lt"/>
                <a:ea typeface="+mn-ea"/>
                <a:cs typeface="+mn-cs"/>
              </a:rPr>
              <a:t> about the different ways laundromat owners can get involved in promoting literacy at their laundromat. </a:t>
            </a:r>
          </a:p>
          <a:p>
            <a:pPr lvl="0"/>
            <a:r>
              <a:rPr lang="en-US" sz="1200" b="1" i="1" kern="1200" dirty="0">
                <a:solidFill>
                  <a:schemeClr val="tx1"/>
                </a:solidFill>
                <a:effectLst/>
                <a:latin typeface="+mn-lt"/>
                <a:ea typeface="+mn-ea"/>
                <a:cs typeface="+mn-cs"/>
              </a:rPr>
              <a:t>Share ways owners can to increase families’ access</a:t>
            </a:r>
            <a:r>
              <a:rPr lang="en-US" sz="1200" kern="1200" dirty="0">
                <a:solidFill>
                  <a:schemeClr val="tx1"/>
                </a:solidFill>
                <a:effectLst/>
                <a:latin typeface="+mn-lt"/>
                <a:ea typeface="+mn-ea"/>
                <a:cs typeface="+mn-cs"/>
              </a:rPr>
              <a:t> to literacy rich spaces and resources. We’re aiming to get to 600 RPL sites by 2021. If owners have a space already, we’ll share how owners can use their stores as channels to distribute books for kids to take home and build home libraries. </a:t>
            </a:r>
          </a:p>
          <a:p>
            <a:pPr lvl="0"/>
            <a:r>
              <a:rPr lang="en-US" sz="1200" b="1" i="1" kern="1200" dirty="0">
                <a:solidFill>
                  <a:schemeClr val="tx1"/>
                </a:solidFill>
                <a:effectLst/>
                <a:latin typeface="+mn-lt"/>
                <a:ea typeface="+mn-ea"/>
                <a:cs typeface="+mn-cs"/>
              </a:rPr>
              <a:t>Take action</a:t>
            </a:r>
            <a:r>
              <a:rPr lang="en-US" sz="1200" kern="1200" dirty="0">
                <a:solidFill>
                  <a:schemeClr val="tx1"/>
                </a:solidFill>
                <a:effectLst/>
                <a:latin typeface="+mn-lt"/>
                <a:ea typeface="+mn-ea"/>
                <a:cs typeface="+mn-cs"/>
              </a:rPr>
              <a:t> by mobilizing each owner to take small or big steps to create learning opportunities for children and families in under-resourced communities. </a:t>
            </a:r>
          </a:p>
          <a:p>
            <a:endParaRPr lang="en-US" dirty="0"/>
          </a:p>
        </p:txBody>
      </p:sp>
      <p:sp>
        <p:nvSpPr>
          <p:cNvPr id="4" name="Slide Number Placeholder 3"/>
          <p:cNvSpPr>
            <a:spLocks noGrp="1"/>
          </p:cNvSpPr>
          <p:nvPr>
            <p:ph type="sldNum" sz="quarter" idx="5"/>
          </p:nvPr>
        </p:nvSpPr>
        <p:spPr/>
        <p:txBody>
          <a:bodyPr/>
          <a:lstStyle/>
          <a:p>
            <a:fld id="{2022745D-56D4-4E1B-82AC-0FE01E25245F}" type="slidenum">
              <a:rPr lang="en-US" smtClean="0"/>
              <a:t>3</a:t>
            </a:fld>
            <a:endParaRPr lang="en-US"/>
          </a:p>
        </p:txBody>
      </p:sp>
    </p:spTree>
    <p:extLst>
      <p:ext uri="{BB962C8B-B14F-4D97-AF65-F5344CB8AC3E}">
        <p14:creationId xmlns:p14="http://schemas.microsoft.com/office/powerpoint/2010/main" val="198821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Brian Holland, Jim Whitmore and Jane Wolfe each take </a:t>
            </a:r>
            <a:r>
              <a:rPr lang="en-US" sz="1200" u="sng" kern="1200" dirty="0">
                <a:solidFill>
                  <a:schemeClr val="tx1"/>
                </a:solidFill>
                <a:effectLst/>
                <a:latin typeface="+mn-lt"/>
                <a:ea typeface="+mn-ea"/>
                <a:cs typeface="+mn-cs"/>
              </a:rPr>
              <a:t>1 minute </a:t>
            </a:r>
            <a:r>
              <a:rPr lang="en-US" sz="1200" kern="1200" dirty="0">
                <a:solidFill>
                  <a:schemeClr val="tx1"/>
                </a:solidFill>
                <a:effectLst/>
                <a:latin typeface="+mn-lt"/>
                <a:ea typeface="+mn-ea"/>
                <a:cs typeface="+mn-cs"/>
              </a:rPr>
              <a:t>to help frame this time around the impact of installing an RPL space in their stores  and making room for helping children succeed and supporting communities through this work. Acknowledge and thank the commitment of the 80+ laundromats that have already installed these spaces.</a:t>
            </a:r>
          </a:p>
          <a:p>
            <a:endParaRPr lang="en-US" dirty="0"/>
          </a:p>
        </p:txBody>
      </p:sp>
      <p:sp>
        <p:nvSpPr>
          <p:cNvPr id="4" name="Slide Number Placeholder 3"/>
          <p:cNvSpPr>
            <a:spLocks noGrp="1"/>
          </p:cNvSpPr>
          <p:nvPr>
            <p:ph type="sldNum" sz="quarter" idx="5"/>
          </p:nvPr>
        </p:nvSpPr>
        <p:spPr/>
        <p:txBody>
          <a:bodyPr/>
          <a:lstStyle/>
          <a:p>
            <a:fld id="{2022745D-56D4-4E1B-82AC-0FE01E25245F}" type="slidenum">
              <a:rPr lang="en-US" smtClean="0"/>
              <a:t>4</a:t>
            </a:fld>
            <a:endParaRPr lang="en-US"/>
          </a:p>
        </p:txBody>
      </p:sp>
    </p:spTree>
    <p:extLst>
      <p:ext uri="{BB962C8B-B14F-4D97-AF65-F5344CB8AC3E}">
        <p14:creationId xmlns:p14="http://schemas.microsoft.com/office/powerpoint/2010/main" val="265616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it’s time for everyone to start drafting an Action Plan. This is by no means the final plan, but instead a starting point for industry leaders to start setting some goals and think about the information, resources, and partners needed to accomplish them. Jeff asks everyone to type in their answers onto the Google Form or on page 14 of Participant Guide in the app. Here are some ideas to get us started.</a:t>
            </a:r>
          </a:p>
          <a:p>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5</a:t>
            </a:fld>
            <a:endParaRPr lang="en-US"/>
          </a:p>
        </p:txBody>
      </p:sp>
    </p:spTree>
    <p:extLst>
      <p:ext uri="{BB962C8B-B14F-4D97-AF65-F5344CB8AC3E}">
        <p14:creationId xmlns:p14="http://schemas.microsoft.com/office/powerpoint/2010/main" val="290393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ideas to get us started (show following text on a slide): </a:t>
            </a:r>
          </a:p>
          <a:p>
            <a:r>
              <a:rPr lang="en-US" sz="1200" b="1" kern="1200" dirty="0">
                <a:solidFill>
                  <a:schemeClr val="tx1"/>
                </a:solidFill>
                <a:effectLst/>
                <a:latin typeface="+mn-lt"/>
                <a:ea typeface="+mn-ea"/>
                <a:cs typeface="+mn-cs"/>
              </a:rPr>
              <a:t>7 Ideas for Laundromat Owners </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Transform your laundromat into a playful, literacy-rich space with a </a:t>
            </a:r>
            <a:r>
              <a:rPr lang="en-US" sz="1200" u="sng" kern="1200" dirty="0">
                <a:solidFill>
                  <a:schemeClr val="tx1"/>
                </a:solidFill>
                <a:effectLst/>
                <a:latin typeface="+mn-lt"/>
                <a:ea typeface="+mn-ea"/>
                <a:cs typeface="+mn-cs"/>
                <a:hlinkClick r:id="rId3"/>
              </a:rPr>
              <a:t>“Family Read, Play, &amp; Learn” Kit</a:t>
            </a:r>
            <a:r>
              <a:rPr lang="en-US" sz="1200" kern="1200" dirty="0">
                <a:solidFill>
                  <a:schemeClr val="tx1"/>
                </a:solidFill>
                <a:effectLst/>
                <a:latin typeface="+mn-lt"/>
                <a:ea typeface="+mn-ea"/>
                <a:cs typeface="+mn-cs"/>
              </a:rPr>
              <a:t>.</a:t>
            </a:r>
          </a:p>
          <a:p>
            <a:pPr lvl="0" fontAlgn="base"/>
            <a:r>
              <a:rPr lang="en-US" sz="1200" kern="1200" dirty="0">
                <a:solidFill>
                  <a:schemeClr val="tx1"/>
                </a:solidFill>
                <a:effectLst/>
                <a:latin typeface="+mn-lt"/>
                <a:ea typeface="+mn-ea"/>
                <a:cs typeface="+mn-cs"/>
              </a:rPr>
              <a:t>Distribute books and family handouts with early literacy tips for parents (downloadable at </a:t>
            </a:r>
            <a:r>
              <a:rPr lang="en-US" sz="1200" u="sng" kern="1200" dirty="0">
                <a:solidFill>
                  <a:schemeClr val="tx1"/>
                </a:solidFill>
                <a:effectLst/>
                <a:latin typeface="+mn-lt"/>
                <a:ea typeface="+mn-ea"/>
                <a:cs typeface="+mn-cs"/>
                <a:hlinkClick r:id="rId4"/>
              </a:rPr>
              <a:t>www.laundrycares.org/resources</a:t>
            </a:r>
            <a:r>
              <a:rPr lang="en-US" sz="1200" kern="1200" dirty="0">
                <a:solidFill>
                  <a:schemeClr val="tx1"/>
                </a:solidFill>
                <a:effectLst/>
                <a:latin typeface="+mn-lt"/>
                <a:ea typeface="+mn-ea"/>
                <a:cs typeface="+mn-cs"/>
              </a:rPr>
              <a:t>).</a:t>
            </a:r>
          </a:p>
          <a:p>
            <a:pPr lvl="0" fontAlgn="base"/>
            <a:r>
              <a:rPr lang="en-US" sz="1200" kern="1200" dirty="0">
                <a:solidFill>
                  <a:schemeClr val="tx1"/>
                </a:solidFill>
                <a:effectLst/>
                <a:latin typeface="+mn-lt"/>
                <a:ea typeface="+mn-ea"/>
                <a:cs typeface="+mn-cs"/>
              </a:rPr>
              <a:t>Join the </a:t>
            </a:r>
            <a:r>
              <a:rPr lang="en-US" sz="1200" kern="1200" dirty="0" err="1">
                <a:solidFill>
                  <a:schemeClr val="tx1"/>
                </a:solidFill>
                <a:effectLst/>
                <a:latin typeface="+mn-lt"/>
                <a:ea typeface="+mn-ea"/>
                <a:cs typeface="+mn-cs"/>
              </a:rPr>
              <a:t>LaundryCares</a:t>
            </a:r>
            <a:r>
              <a:rPr lang="en-US" sz="1200" kern="1200" dirty="0">
                <a:solidFill>
                  <a:schemeClr val="tx1"/>
                </a:solidFill>
                <a:effectLst/>
                <a:latin typeface="+mn-lt"/>
                <a:ea typeface="+mn-ea"/>
                <a:cs typeface="+mn-cs"/>
              </a:rPr>
              <a:t> network for free at </a:t>
            </a:r>
            <a:r>
              <a:rPr lang="en-US" sz="1200" u="sng" kern="1200" dirty="0">
                <a:solidFill>
                  <a:schemeClr val="tx1"/>
                </a:solidFill>
                <a:effectLst/>
                <a:latin typeface="+mn-lt"/>
                <a:ea typeface="+mn-ea"/>
                <a:cs typeface="+mn-cs"/>
                <a:hlinkClick r:id="rId5"/>
              </a:rPr>
              <a:t>https://laundrycares.org/join-the-laundrycares-network/</a:t>
            </a:r>
            <a:r>
              <a:rPr lang="en-US" sz="1200" kern="1200" dirty="0">
                <a:solidFill>
                  <a:schemeClr val="tx1"/>
                </a:solidFill>
                <a:effectLst/>
                <a:latin typeface="+mn-lt"/>
                <a:ea typeface="+mn-ea"/>
                <a:cs typeface="+mn-cs"/>
              </a:rPr>
              <a:t>.</a:t>
            </a:r>
          </a:p>
          <a:p>
            <a:pPr lvl="0" fontAlgn="base"/>
            <a:r>
              <a:rPr lang="en-US" sz="1200" kern="1200" dirty="0">
                <a:solidFill>
                  <a:schemeClr val="tx1"/>
                </a:solidFill>
                <a:effectLst/>
                <a:latin typeface="+mn-lt"/>
                <a:ea typeface="+mn-ea"/>
                <a:cs typeface="+mn-cs"/>
              </a:rPr>
              <a:t>Let your attendants know of the importance of talking, reading and singing every day and encourage them to promote early learning with your guests.</a:t>
            </a:r>
          </a:p>
          <a:p>
            <a:pPr lvl="0" fontAlgn="base"/>
            <a:r>
              <a:rPr lang="en-US" sz="1200" kern="1200" dirty="0">
                <a:solidFill>
                  <a:schemeClr val="tx1"/>
                </a:solidFill>
                <a:effectLst/>
                <a:latin typeface="+mn-lt"/>
                <a:ea typeface="+mn-ea"/>
                <a:cs typeface="+mn-cs"/>
              </a:rPr>
              <a:t>Partner with your local library or community organization to conduct virtual </a:t>
            </a:r>
            <a:r>
              <a:rPr lang="en-US" sz="1200" kern="1200" dirty="0" err="1">
                <a:solidFill>
                  <a:schemeClr val="tx1"/>
                </a:solidFill>
                <a:effectLst/>
                <a:latin typeface="+mn-lt"/>
                <a:ea typeface="+mn-ea"/>
                <a:cs typeface="+mn-cs"/>
              </a:rPr>
              <a:t>storytimes</a:t>
            </a:r>
            <a:r>
              <a:rPr lang="en-US" sz="1200" kern="1200" dirty="0">
                <a:solidFill>
                  <a:schemeClr val="tx1"/>
                </a:solidFill>
                <a:effectLst/>
                <a:latin typeface="+mn-lt"/>
                <a:ea typeface="+mn-ea"/>
                <a:cs typeface="+mn-cs"/>
              </a:rPr>
              <a:t> and, when safe, in-person story times.</a:t>
            </a:r>
          </a:p>
          <a:p>
            <a:pPr lvl="0" fontAlgn="base"/>
            <a:r>
              <a:rPr lang="en-US" sz="1200" kern="1200" dirty="0">
                <a:solidFill>
                  <a:schemeClr val="tx1"/>
                </a:solidFill>
                <a:effectLst/>
                <a:latin typeface="+mn-lt"/>
                <a:ea typeface="+mn-ea"/>
                <a:cs typeface="+mn-cs"/>
              </a:rPr>
              <a:t>Promote early math by incorporating </a:t>
            </a:r>
            <a:r>
              <a:rPr lang="en-US" sz="1200" u="sng" kern="1200" dirty="0">
                <a:solidFill>
                  <a:schemeClr val="tx1"/>
                </a:solidFill>
                <a:effectLst/>
                <a:latin typeface="+mn-lt"/>
                <a:ea typeface="+mn-ea"/>
                <a:cs typeface="+mn-cs"/>
                <a:hlinkClick r:id="rId6"/>
              </a:rPr>
              <a:t>Sidewalk Math patterns</a:t>
            </a:r>
            <a:r>
              <a:rPr lang="en-US" sz="1200" kern="1200" dirty="0">
                <a:solidFill>
                  <a:schemeClr val="tx1"/>
                </a:solidFill>
                <a:effectLst/>
                <a:latin typeface="+mn-lt"/>
                <a:ea typeface="+mn-ea"/>
                <a:cs typeface="+mn-cs"/>
              </a:rPr>
              <a:t> to the windows, floors, walls, and sidewalks of your laundromat.</a:t>
            </a:r>
          </a:p>
          <a:p>
            <a:pPr lvl="0" fontAlgn="base"/>
            <a:r>
              <a:rPr lang="en-US" sz="1200" kern="1200" dirty="0">
                <a:solidFill>
                  <a:schemeClr val="tx1"/>
                </a:solidFill>
                <a:effectLst/>
                <a:latin typeface="+mn-lt"/>
                <a:ea typeface="+mn-ea"/>
                <a:cs typeface="+mn-cs"/>
              </a:rPr>
              <a:t>Purchase discounted books through </a:t>
            </a:r>
            <a:r>
              <a:rPr lang="en-US" sz="1200" u="sng" kern="1200" dirty="0">
                <a:solidFill>
                  <a:schemeClr val="tx1"/>
                </a:solidFill>
                <a:effectLst/>
                <a:latin typeface="+mn-lt"/>
                <a:ea typeface="+mn-ea"/>
                <a:cs typeface="+mn-cs"/>
                <a:hlinkClick r:id="rId7"/>
              </a:rPr>
              <a:t>Scholastic’s Literacy Partnerships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8"/>
              </a:rPr>
              <a:t>www.scholastic.com/literacypartnerships</a:t>
            </a:r>
            <a:r>
              <a:rPr lang="en-US" sz="1200" kern="1200" dirty="0">
                <a:solidFill>
                  <a:schemeClr val="tx1"/>
                </a:solidFill>
                <a:effectLst/>
                <a:latin typeface="+mn-lt"/>
                <a:ea typeface="+mn-ea"/>
                <a:cs typeface="+mn-cs"/>
              </a:rPr>
              <a:t>) program for children to take home books and build a home library. Scholastic’s Literacy Partnerships program provides each customer with a partnerships representative who would help them receive deep discounts on books. </a:t>
            </a:r>
          </a:p>
          <a:p>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6</a:t>
            </a:fld>
            <a:endParaRPr lang="en-US"/>
          </a:p>
        </p:txBody>
      </p:sp>
    </p:spTree>
    <p:extLst>
      <p:ext uri="{BB962C8B-B14F-4D97-AF65-F5344CB8AC3E}">
        <p14:creationId xmlns:p14="http://schemas.microsoft.com/office/powerpoint/2010/main" val="2874489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visuals of these ideas and resources that we make available to our coalition partners. </a:t>
            </a:r>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7</a:t>
            </a:fld>
            <a:endParaRPr lang="en-US"/>
          </a:p>
        </p:txBody>
      </p:sp>
    </p:spTree>
    <p:extLst>
      <p:ext uri="{BB962C8B-B14F-4D97-AF65-F5344CB8AC3E}">
        <p14:creationId xmlns:p14="http://schemas.microsoft.com/office/powerpoint/2010/main" val="337525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visuals of these ideas and resources that we make available to our coalition partners.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855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visuals of these ideas and resources that we make available to our coalition partners. </a:t>
            </a:r>
            <a:endParaRPr lang="en-US" dirty="0"/>
          </a:p>
        </p:txBody>
      </p:sp>
      <p:sp>
        <p:nvSpPr>
          <p:cNvPr id="4" name="Slide Number Placeholder 3"/>
          <p:cNvSpPr>
            <a:spLocks noGrp="1"/>
          </p:cNvSpPr>
          <p:nvPr>
            <p:ph type="sldNum" sz="quarter" idx="5"/>
          </p:nvPr>
        </p:nvSpPr>
        <p:spPr/>
        <p:txBody>
          <a:bodyPr/>
          <a:lstStyle/>
          <a:p>
            <a:fld id="{0061E61D-A9EE-48EF-B89E-AB7269ACE2C0}" type="slidenum">
              <a:rPr lang="en-US" smtClean="0"/>
              <a:t>9</a:t>
            </a:fld>
            <a:endParaRPr lang="en-US"/>
          </a:p>
        </p:txBody>
      </p:sp>
    </p:spTree>
    <p:extLst>
      <p:ext uri="{BB962C8B-B14F-4D97-AF65-F5344CB8AC3E}">
        <p14:creationId xmlns:p14="http://schemas.microsoft.com/office/powerpoint/2010/main" val="219606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71E6-45C4-4552-BCCA-A623E81E45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104FE1-E37F-483A-B76F-824E6BA9A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873DCC-2F9F-484C-88F1-FA127AE3913F}"/>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5" name="Footer Placeholder 4">
            <a:extLst>
              <a:ext uri="{FF2B5EF4-FFF2-40B4-BE49-F238E27FC236}">
                <a16:creationId xmlns:a16="http://schemas.microsoft.com/office/drawing/2014/main" id="{06DF6E76-DF68-433A-82F6-8A86174FC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98D49-7052-4E83-8E72-5F98566D3C85}"/>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161546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E056-0712-4813-9762-258A19E976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A99DAE-A582-4874-9EED-960D9D3F3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6C4A4-305D-4EF5-92AA-86C95547BBA3}"/>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5" name="Footer Placeholder 4">
            <a:extLst>
              <a:ext uri="{FF2B5EF4-FFF2-40B4-BE49-F238E27FC236}">
                <a16:creationId xmlns:a16="http://schemas.microsoft.com/office/drawing/2014/main" id="{66AFF7B8-3925-4033-BADE-D14557854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68481-B4F8-4493-9DF0-8D53D7416815}"/>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329340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B3D53-65F8-497C-94EB-89F1E6638C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637B56-8DB6-466E-A230-D83D09119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540F8-D5AC-4EB8-8F3D-27788A08D221}"/>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5" name="Footer Placeholder 4">
            <a:extLst>
              <a:ext uri="{FF2B5EF4-FFF2-40B4-BE49-F238E27FC236}">
                <a16:creationId xmlns:a16="http://schemas.microsoft.com/office/drawing/2014/main" id="{B64BB721-5F14-4915-B178-E1309825E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BEA4F-557C-4064-A969-D45B2204D691}"/>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129201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EF5F-2A7A-4B74-9136-9AB38E4B3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291C27-72C2-4BE4-82BA-2AFC52B31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B647B-7E55-467E-9D03-78EC7747081C}"/>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5" name="Footer Placeholder 4">
            <a:extLst>
              <a:ext uri="{FF2B5EF4-FFF2-40B4-BE49-F238E27FC236}">
                <a16:creationId xmlns:a16="http://schemas.microsoft.com/office/drawing/2014/main" id="{B4669FBB-BD63-4ACF-9AA4-B6DD813DA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94BAF-F111-42F5-87BF-6BFA2923394C}"/>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25687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AC41-6A22-46ED-8E03-49B9EA22D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944811-054B-40B7-ACCE-B04CFCAEE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CC813D-F10E-4EFB-830D-1CC46DC234F4}"/>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5" name="Footer Placeholder 4">
            <a:extLst>
              <a:ext uri="{FF2B5EF4-FFF2-40B4-BE49-F238E27FC236}">
                <a16:creationId xmlns:a16="http://schemas.microsoft.com/office/drawing/2014/main" id="{E74403BA-0594-4E13-9D93-32D543CB0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1EDD7-B434-43F4-91D1-1B0278C2AE10}"/>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38620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B1B8-05E0-4D57-837B-845A9E3FA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EDF75-7F79-471F-B8E9-12110E83A1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1E181C-1E5D-4AA3-BB94-71B5C5F8A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1356A-765D-4847-B6F2-07BA4403A251}"/>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6" name="Footer Placeholder 5">
            <a:extLst>
              <a:ext uri="{FF2B5EF4-FFF2-40B4-BE49-F238E27FC236}">
                <a16:creationId xmlns:a16="http://schemas.microsoft.com/office/drawing/2014/main" id="{97EA2BC7-B247-4FD7-B74F-60D6A606D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224CC-4D82-4128-93A4-838DFBC25D19}"/>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290888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28B7-A9CB-4C2A-8F17-CD17A6E1D7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456412-8302-423F-BF96-9752C9C895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0BE446-AEF2-4A0D-A91F-8B68FF354A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4AEB5E-0372-4D0C-91DE-1022BE3311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1FA16D-35AF-4014-9EAA-AF0DB77897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975358-F434-4006-8716-8426EA53C78A}"/>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8" name="Footer Placeholder 7">
            <a:extLst>
              <a:ext uri="{FF2B5EF4-FFF2-40B4-BE49-F238E27FC236}">
                <a16:creationId xmlns:a16="http://schemas.microsoft.com/office/drawing/2014/main" id="{327CD293-8C9B-4888-83AB-7CF415E983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4AE33-0575-4AEA-9973-E12EEE1017EE}"/>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288167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5460-F27F-4022-ADE4-77375D608B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4A0AEB-577A-43D2-9FC3-96DE794A33CF}"/>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4" name="Footer Placeholder 3">
            <a:extLst>
              <a:ext uri="{FF2B5EF4-FFF2-40B4-BE49-F238E27FC236}">
                <a16:creationId xmlns:a16="http://schemas.microsoft.com/office/drawing/2014/main" id="{CE5D7F10-3A8B-4930-B64B-88A67972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3A7A10-505F-4CF7-8FB4-2377A1C28185}"/>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267486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C3BAC-A256-48F3-8E46-CE5729754F59}"/>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3" name="Footer Placeholder 2">
            <a:extLst>
              <a:ext uri="{FF2B5EF4-FFF2-40B4-BE49-F238E27FC236}">
                <a16:creationId xmlns:a16="http://schemas.microsoft.com/office/drawing/2014/main" id="{25532C4A-AC2E-45E3-B6C6-E01940F374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3497B0-7CF2-4343-998E-E314B1BBBAA7}"/>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223297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8ABD-5427-49A1-80A5-290C12D64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6A5EB-995C-4235-8E3B-CBBDE49A3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7120ED-3C70-484E-AD80-BCB172ECD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D0DBBA-CF46-4A03-9450-FB4A8A8E38E9}"/>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6" name="Footer Placeholder 5">
            <a:extLst>
              <a:ext uri="{FF2B5EF4-FFF2-40B4-BE49-F238E27FC236}">
                <a16:creationId xmlns:a16="http://schemas.microsoft.com/office/drawing/2014/main" id="{18B577A0-8FBA-46E5-84C0-E91313243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BDB0D-73FE-4544-A02D-06B6B98657DB}"/>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422179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FA9C-6E1B-460B-BD7C-2484E774D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0B7FDA-6ABC-49AB-930D-4EF286734D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4BC3E-B15F-4805-A3D0-7CB7A1E93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104BD-8AF5-4B20-A7EB-02067C6F441C}"/>
              </a:ext>
            </a:extLst>
          </p:cNvPr>
          <p:cNvSpPr>
            <a:spLocks noGrp="1"/>
          </p:cNvSpPr>
          <p:nvPr>
            <p:ph type="dt" sz="half" idx="10"/>
          </p:nvPr>
        </p:nvSpPr>
        <p:spPr/>
        <p:txBody>
          <a:bodyPr/>
          <a:lstStyle/>
          <a:p>
            <a:fld id="{50B4CA76-D93A-4246-901C-4D959315947F}" type="datetimeFigureOut">
              <a:rPr lang="en-US" smtClean="0"/>
              <a:t>9/16/2020</a:t>
            </a:fld>
            <a:endParaRPr lang="en-US"/>
          </a:p>
        </p:txBody>
      </p:sp>
      <p:sp>
        <p:nvSpPr>
          <p:cNvPr id="6" name="Footer Placeholder 5">
            <a:extLst>
              <a:ext uri="{FF2B5EF4-FFF2-40B4-BE49-F238E27FC236}">
                <a16:creationId xmlns:a16="http://schemas.microsoft.com/office/drawing/2014/main" id="{9800A9E9-E49D-4719-8EFF-E449CC7F4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5E4E6-5F1F-4604-AE82-F6CE8FE5E89D}"/>
              </a:ext>
            </a:extLst>
          </p:cNvPr>
          <p:cNvSpPr>
            <a:spLocks noGrp="1"/>
          </p:cNvSpPr>
          <p:nvPr>
            <p:ph type="sldNum" sz="quarter" idx="12"/>
          </p:nvPr>
        </p:nvSpPr>
        <p:spPr/>
        <p:txBody>
          <a:bodyPr/>
          <a:lstStyle/>
          <a:p>
            <a:fld id="{E4FE5584-A121-4B35-804E-974952228E32}" type="slidenum">
              <a:rPr lang="en-US" smtClean="0"/>
              <a:t>‹#›</a:t>
            </a:fld>
            <a:endParaRPr lang="en-US"/>
          </a:p>
        </p:txBody>
      </p:sp>
    </p:spTree>
    <p:extLst>
      <p:ext uri="{BB962C8B-B14F-4D97-AF65-F5344CB8AC3E}">
        <p14:creationId xmlns:p14="http://schemas.microsoft.com/office/powerpoint/2010/main" val="347181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B87D5-9220-40AE-9374-DAE4AE528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A9E0D7-C9A3-48D7-B419-606C4B7B7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34042-FAA6-44E2-952B-01ADDD62F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4CA76-D93A-4246-901C-4D959315947F}" type="datetimeFigureOut">
              <a:rPr lang="en-US" smtClean="0"/>
              <a:t>9/16/2020</a:t>
            </a:fld>
            <a:endParaRPr lang="en-US"/>
          </a:p>
        </p:txBody>
      </p:sp>
      <p:sp>
        <p:nvSpPr>
          <p:cNvPr id="5" name="Footer Placeholder 4">
            <a:extLst>
              <a:ext uri="{FF2B5EF4-FFF2-40B4-BE49-F238E27FC236}">
                <a16:creationId xmlns:a16="http://schemas.microsoft.com/office/drawing/2014/main" id="{FDD79778-3910-4B7D-950C-6D8BB6AC8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B412C6-87CE-457C-BFB7-88645E594D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E5584-A121-4B35-804E-974952228E32}" type="slidenum">
              <a:rPr lang="en-US" smtClean="0"/>
              <a:t>‹#›</a:t>
            </a:fld>
            <a:endParaRPr lang="en-US"/>
          </a:p>
        </p:txBody>
      </p:sp>
    </p:spTree>
    <p:extLst>
      <p:ext uri="{BB962C8B-B14F-4D97-AF65-F5344CB8AC3E}">
        <p14:creationId xmlns:p14="http://schemas.microsoft.com/office/powerpoint/2010/main" val="15915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f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global.penguinrandomhouse.com/announcements/penguin-young-readers-donates-100k-books-to-national-diaper-bank/"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scholastic.com/literacypartnerships"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8" Type="http://schemas.openxmlformats.org/officeDocument/2006/relationships/hyperlink" Target="https://bit.ly/3ikcYFV" TargetMode="External"/><Relationship Id="rId13"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4.jfif"/><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hyperlink" Target="http://global.penguinrandomhouse.com/announcements/penguin-young-readers-donates-100k-books-to-national-diaper-bank/" TargetMode="External"/><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hyperlink" Target="https://bit.ly/3bw1d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fif"/><Relationship Id="rId5" Type="http://schemas.openxmlformats.org/officeDocument/2006/relationships/hyperlink" Target="http://global.penguinrandomhouse.com/announcements/penguin-young-readers-donates-100k-books-to-national-diaper-bank/"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fif"/><Relationship Id="rId5" Type="http://schemas.openxmlformats.org/officeDocument/2006/relationships/hyperlink" Target="http://global.penguinrandomhouse.com/announcements/penguin-young-readers-donates-100k-books-to-national-diaper-bank/"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fif"/><Relationship Id="rId5" Type="http://schemas.openxmlformats.org/officeDocument/2006/relationships/hyperlink" Target="http://global.penguinrandomhouse.com/announcements/penguin-young-readers-donates-100k-books-to-national-diaper-bank/"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fif"/><Relationship Id="rId5" Type="http://schemas.openxmlformats.org/officeDocument/2006/relationships/hyperlink" Target="http://global.penguinrandomhouse.com/announcements/penguin-young-readers-donates-100k-books-to-national-diaper-bank/"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fif"/><Relationship Id="rId5" Type="http://schemas.openxmlformats.org/officeDocument/2006/relationships/hyperlink" Target="http://global.penguinrandomhouse.com/announcements/penguin-young-readers-donates-100k-books-to-national-diaper-bank/"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fif"/><Relationship Id="rId5" Type="http://schemas.openxmlformats.org/officeDocument/2006/relationships/hyperlink" Target="http://global.penguinrandomhouse.com/announcements/penguin-young-readers-donates-100k-books-to-national-diaper-bank/"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docs.google.com/forms/d/e/1FAIpQLScki7tRCb0qoHf9desDiUasIfhOfQ-x2Ztx6ehtTpnPWWYcHw/viewform" TargetMode="External"/><Relationship Id="rId5" Type="http://schemas.openxmlformats.org/officeDocument/2006/relationships/hyperlink" Target="mailto:summit2020@laundrycares.org" TargetMode="External"/><Relationship Id="rId10" Type="http://schemas.openxmlformats.org/officeDocument/2006/relationships/image" Target="../media/image4.jfif"/><Relationship Id="rId4" Type="http://schemas.openxmlformats.org/officeDocument/2006/relationships/hyperlink" Target="https://bit.ly/3ikcYFV" TargetMode="External"/><Relationship Id="rId9" Type="http://schemas.openxmlformats.org/officeDocument/2006/relationships/hyperlink" Target="http://global.penguinrandomhouse.com/announcements/penguin-young-readers-donates-100k-books-to-national-diaper-b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hyperlink" Target="http://global.penguinrandomhouse.com/announcements/penguin-young-readers-donates-100k-books-to-national-diaper-ban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hyperlink" Target="http://global.penguinrandomhouse.com/announcements/penguin-young-readers-donates-100k-books-to-national-diaper-bank/" TargetMode="Externa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hyperlink" Target="https://nam10.safelinks.protection.outlook.com/?url=https%3A%2F%2Flaundrycares.org%2Fjoin-the-laundrycares-network%2F&amp;data=02%7C01%7Cmfieleke%40clintonfoundation.org%7C91fab54cf54d439d4d7808d85503ebba%7Ca5cf9a4cb1304e85be835c25a4252f2b%7C0%7C1%7C637352822636793205&amp;sdata=n8y%2FWZ7Y%2FcX4biVj0IAarHeGzHyWIJJ%2BL7I2i53HPzk%3D&amp;reserved=0" TargetMode="External"/><Relationship Id="rId3" Type="http://schemas.openxmlformats.org/officeDocument/2006/relationships/image" Target="../media/image29.png"/><Relationship Id="rId7" Type="http://schemas.openxmlformats.org/officeDocument/2006/relationships/image" Target="../media/image4.jfi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global.penguinrandomhouse.com/announcements/penguin-young-readers-donates-100k-books-to-national-diaper-ban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coinlaundry.org/about/staff" TargetMode="External"/><Relationship Id="rId11" Type="http://schemas.openxmlformats.org/officeDocument/2006/relationships/image" Target="../media/image4.jfif"/><Relationship Id="rId5" Type="http://schemas.openxmlformats.org/officeDocument/2006/relationships/image" Target="../media/image8.jpg"/><Relationship Id="rId10" Type="http://schemas.openxmlformats.org/officeDocument/2006/relationships/image" Target="../media/image3.png"/><Relationship Id="rId4" Type="http://schemas.openxmlformats.org/officeDocument/2006/relationships/image" Target="../media/image7.jpg"/><Relationship Id="rId9" Type="http://schemas.openxmlformats.org/officeDocument/2006/relationships/hyperlink" Target="http://global.penguinrandomhouse.com/announcements/penguin-young-readers-donates-100k-books-to-national-diaper-ban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bit.ly/3ikcYFV" TargetMode="External"/><Relationship Id="rId13"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4.jfif"/><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hyperlink" Target="http://global.penguinrandomhouse.com/announcements/penguin-young-readers-donates-100k-books-to-national-diaper-bank/" TargetMode="External"/><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hyperlink" Target="https://cdn.filestackcontent.com/8sBWkRgZTAyf890AIp5z"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aundrycares.org/wp-content/uploads/2019/06/Laundry-Kit-Sell-Sheet-v8.pdf" TargetMode="External"/><Relationship Id="rId7" Type="http://schemas.openxmlformats.org/officeDocument/2006/relationships/hyperlink" Target="http://teacher.scholastic.com/products/literacypartnerships/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idewalkmath.com/patterns" TargetMode="External"/><Relationship Id="rId5" Type="http://schemas.openxmlformats.org/officeDocument/2006/relationships/hyperlink" Target="https://laundrycares.org/join-the-laundrycares-network/" TargetMode="External"/><Relationship Id="rId4" Type="http://schemas.openxmlformats.org/officeDocument/2006/relationships/hyperlink" Target="http://www.laundrycares.org/resour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on a chair in front of a store&#10;&#10;Description automatically generated">
            <a:extLst>
              <a:ext uri="{FF2B5EF4-FFF2-40B4-BE49-F238E27FC236}">
                <a16:creationId xmlns:a16="http://schemas.microsoft.com/office/drawing/2014/main" id="{75B5009B-1CF3-4BBE-9214-EE6E90B193E9}"/>
              </a:ext>
            </a:extLst>
          </p:cNvPr>
          <p:cNvPicPr>
            <a:picLocks noChangeAspect="1"/>
          </p:cNvPicPr>
          <p:nvPr/>
        </p:nvPicPr>
        <p:blipFill rotWithShape="1">
          <a:blip r:embed="rId3">
            <a:extLst>
              <a:ext uri="{28A0092B-C50C-407E-A947-70E740481C1C}">
                <a14:useLocalDpi xmlns:a14="http://schemas.microsoft.com/office/drawing/2010/main" val="0"/>
              </a:ext>
            </a:extLst>
          </a:blip>
          <a:srcRect l="78" t="30575" b="5989"/>
          <a:stretch/>
        </p:blipFill>
        <p:spPr>
          <a:xfrm>
            <a:off x="879230" y="0"/>
            <a:ext cx="11312769" cy="5375910"/>
          </a:xfrm>
          <a:prstGeom prst="rect">
            <a:avLst/>
          </a:prstGeom>
        </p:spPr>
      </p:pic>
      <p:pic>
        <p:nvPicPr>
          <p:cNvPr id="5" name="Picture 4">
            <a:extLst>
              <a:ext uri="{FF2B5EF4-FFF2-40B4-BE49-F238E27FC236}">
                <a16:creationId xmlns:a16="http://schemas.microsoft.com/office/drawing/2014/main" id="{A19A2C5B-946A-4467-BEEA-43E65309FA0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01045" y="5645039"/>
            <a:ext cx="1757168" cy="650152"/>
          </a:xfrm>
          <a:prstGeom prst="rect">
            <a:avLst/>
          </a:prstGeom>
        </p:spPr>
      </p:pic>
      <p:pic>
        <p:nvPicPr>
          <p:cNvPr id="6" name="Content Placeholder 4">
            <a:extLst>
              <a:ext uri="{FF2B5EF4-FFF2-40B4-BE49-F238E27FC236}">
                <a16:creationId xmlns:a16="http://schemas.microsoft.com/office/drawing/2014/main" id="{26AAD0DE-F018-4AEE-9D00-DB8513B128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2609" y="5603995"/>
            <a:ext cx="2860926" cy="722175"/>
          </a:xfrm>
          <a:prstGeom prst="rect">
            <a:avLst/>
          </a:prstGeom>
        </p:spPr>
      </p:pic>
      <p:pic>
        <p:nvPicPr>
          <p:cNvPr id="7" name="Picture 6">
            <a:extLst>
              <a:ext uri="{FF2B5EF4-FFF2-40B4-BE49-F238E27FC236}">
                <a16:creationId xmlns:a16="http://schemas.microsoft.com/office/drawing/2014/main" id="{E46855D1-2A43-45FD-91F8-CF4FABE10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059" y="5596614"/>
            <a:ext cx="2252590" cy="747003"/>
          </a:xfrm>
          <a:prstGeom prst="rect">
            <a:avLst/>
          </a:prstGeom>
        </p:spPr>
      </p:pic>
      <p:sp>
        <p:nvSpPr>
          <p:cNvPr id="14" name="Rectangle 13">
            <a:extLst>
              <a:ext uri="{FF2B5EF4-FFF2-40B4-BE49-F238E27FC236}">
                <a16:creationId xmlns:a16="http://schemas.microsoft.com/office/drawing/2014/main" id="{F83228FD-9A70-8B40-BD5B-D128047D50F0}"/>
              </a:ext>
            </a:extLst>
          </p:cNvPr>
          <p:cNvSpPr/>
          <p:nvPr/>
        </p:nvSpPr>
        <p:spPr>
          <a:xfrm>
            <a:off x="370728" y="479666"/>
            <a:ext cx="4028552" cy="3614814"/>
          </a:xfrm>
          <a:prstGeom prst="rect">
            <a:avLst/>
          </a:prstGeom>
          <a:solidFill>
            <a:srgbClr val="007DC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7DC2"/>
              </a:solidFill>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7E06A483-CBAE-8748-8BDE-E457E0D4B6BA}"/>
              </a:ext>
            </a:extLst>
          </p:cNvPr>
          <p:cNvSpPr>
            <a:spLocks noGrp="1"/>
          </p:cNvSpPr>
          <p:nvPr/>
        </p:nvSpPr>
        <p:spPr>
          <a:xfrm>
            <a:off x="684954" y="769679"/>
            <a:ext cx="3714326" cy="332480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342891" marR="0" lvl="0" indent="-165096" algn="l" rtl="0" eaLnBrk="1" hangingPunct="1">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32" marR="0" lvl="1" indent="-133347" algn="l" rtl="0" eaLnBrk="1" hangingPunct="1">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01597"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349" marR="0" lvl="4"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537" marR="0" lvl="5"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26" marR="0" lvl="6"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914" marR="0" lvl="7"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103" marR="0" lvl="8"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796" indent="0">
              <a:buNone/>
            </a:pPr>
            <a:r>
              <a:rPr lang="en-US" sz="3200" b="1" dirty="0">
                <a:solidFill>
                  <a:schemeClr val="bg1"/>
                </a:solidFill>
                <a:latin typeface="Aharoni" panose="02010803020104030203" pitchFamily="2" charset="-79"/>
                <a:cs typeface="Aharoni" panose="02010803020104030203" pitchFamily="2" charset="-79"/>
              </a:rPr>
              <a:t>Welcome Laundromat Owners</a:t>
            </a:r>
          </a:p>
          <a:p>
            <a:pPr marL="177796" indent="0">
              <a:buNone/>
            </a:pPr>
            <a:r>
              <a:rPr lang="en-US" sz="2000" dirty="0">
                <a:solidFill>
                  <a:schemeClr val="bg1"/>
                </a:solidFill>
                <a:latin typeface="Arial" panose="020B0604020202020204" pitchFamily="34" charset="0"/>
                <a:cs typeface="Arial" panose="020B0604020202020204" pitchFamily="34" charset="0"/>
              </a:rPr>
              <a:t>What is one thing that has inspired you during our summit so far? Type your answer in the chat box!</a:t>
            </a:r>
          </a:p>
        </p:txBody>
      </p:sp>
    </p:spTree>
    <p:extLst>
      <p:ext uri="{BB962C8B-B14F-4D97-AF65-F5344CB8AC3E}">
        <p14:creationId xmlns:p14="http://schemas.microsoft.com/office/powerpoint/2010/main" val="372707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F038E3-D24A-41E9-AE77-8691DC805E2E}"/>
              </a:ext>
            </a:extLst>
          </p:cNvPr>
          <p:cNvPicPr>
            <a:picLocks noChangeAspect="1"/>
          </p:cNvPicPr>
          <p:nvPr/>
        </p:nvPicPr>
        <p:blipFill>
          <a:blip r:embed="rId3"/>
          <a:stretch>
            <a:fillRect/>
          </a:stretch>
        </p:blipFill>
        <p:spPr>
          <a:xfrm>
            <a:off x="1269567" y="2175640"/>
            <a:ext cx="3930764" cy="4682360"/>
          </a:xfrm>
          <a:prstGeom prst="rect">
            <a:avLst/>
          </a:prstGeom>
        </p:spPr>
      </p:pic>
      <p:sp>
        <p:nvSpPr>
          <p:cNvPr id="17" name="Rectangle 16">
            <a:extLst>
              <a:ext uri="{FF2B5EF4-FFF2-40B4-BE49-F238E27FC236}">
                <a16:creationId xmlns:a16="http://schemas.microsoft.com/office/drawing/2014/main" id="{40BF5CEC-9442-4A0B-85E9-DF03C89791E4}"/>
              </a:ext>
            </a:extLst>
          </p:cNvPr>
          <p:cNvSpPr/>
          <p:nvPr/>
        </p:nvSpPr>
        <p:spPr>
          <a:xfrm rot="10800000" flipV="1">
            <a:off x="0" y="464253"/>
            <a:ext cx="5332288"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4E06B93F-752F-4407-A0E9-157BFB45AAE6}"/>
              </a:ext>
            </a:extLst>
          </p:cNvPr>
          <p:cNvSpPr txBox="1"/>
          <p:nvPr/>
        </p:nvSpPr>
        <p:spPr>
          <a:xfrm>
            <a:off x="388342" y="745530"/>
            <a:ext cx="8837181"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Book Distribution </a:t>
            </a:r>
          </a:p>
        </p:txBody>
      </p:sp>
      <p:sp>
        <p:nvSpPr>
          <p:cNvPr id="6" name="Rectangle 5">
            <a:extLst>
              <a:ext uri="{FF2B5EF4-FFF2-40B4-BE49-F238E27FC236}">
                <a16:creationId xmlns:a16="http://schemas.microsoft.com/office/drawing/2014/main" id="{B394CD18-333F-4914-8403-1C8484B7B5DC}"/>
              </a:ext>
            </a:extLst>
          </p:cNvPr>
          <p:cNvSpPr/>
          <p:nvPr/>
        </p:nvSpPr>
        <p:spPr>
          <a:xfrm>
            <a:off x="5677187" y="2175640"/>
            <a:ext cx="6107272" cy="369090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Scholastic Literacy Partnerships - Literacy Development &amp; Reading Programs">
            <a:extLst>
              <a:ext uri="{FF2B5EF4-FFF2-40B4-BE49-F238E27FC236}">
                <a16:creationId xmlns:a16="http://schemas.microsoft.com/office/drawing/2014/main" id="{C8D4F9A3-D190-4E3B-A4A9-F469A2D069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41"/>
          <a:stretch/>
        </p:blipFill>
        <p:spPr bwMode="auto">
          <a:xfrm>
            <a:off x="6044527" y="2738915"/>
            <a:ext cx="5318691" cy="2216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563936-E700-49A8-8050-D0AE46BEE758}"/>
              </a:ext>
            </a:extLst>
          </p:cNvPr>
          <p:cNvSpPr txBox="1"/>
          <p:nvPr/>
        </p:nvSpPr>
        <p:spPr>
          <a:xfrm>
            <a:off x="5972793" y="5108102"/>
            <a:ext cx="640272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hlinkClick r:id="rId5"/>
              </a:rPr>
              <a:t>www.scholastic.com/literacypartnerships</a:t>
            </a:r>
            <a:r>
              <a:rPr lang="en-US" sz="2000" b="1" dirty="0">
                <a:latin typeface="Arial" panose="020B0604020202020204" pitchFamily="34" charset="0"/>
                <a:cs typeface="Arial" panose="020B0604020202020204" pitchFamily="34" charset="0"/>
              </a:rPr>
              <a:t> </a:t>
            </a:r>
          </a:p>
        </p:txBody>
      </p:sp>
      <p:pic>
        <p:nvPicPr>
          <p:cNvPr id="9" name="Picture 8" descr="A picture containing food, light, drawing&#10;&#10;Description automatically generated">
            <a:extLst>
              <a:ext uri="{FF2B5EF4-FFF2-40B4-BE49-F238E27FC236}">
                <a16:creationId xmlns:a16="http://schemas.microsoft.com/office/drawing/2014/main" id="{B28D7A54-08E1-4051-A6DA-961F3C20B08B}"/>
              </a:ext>
            </a:extLst>
          </p:cNvPr>
          <p:cNvPicPr>
            <a:picLocks noChangeAspect="1"/>
          </p:cNvPicPr>
          <p:nvPr/>
        </p:nvPicPr>
        <p:blipFill rotWithShape="1">
          <a:blip r:embed="rId6">
            <a:extLst>
              <a:ext uri="{28A0092B-C50C-407E-A947-70E740481C1C}">
                <a14:useLocalDpi xmlns:a14="http://schemas.microsoft.com/office/drawing/2010/main" val="0"/>
              </a:ext>
            </a:extLst>
          </a:blip>
          <a:srcRect t="43478" b="40934"/>
          <a:stretch/>
        </p:blipFill>
        <p:spPr>
          <a:xfrm>
            <a:off x="6802427" y="2143467"/>
            <a:ext cx="3714295" cy="578982"/>
          </a:xfrm>
          <a:prstGeom prst="rect">
            <a:avLst/>
          </a:prstGeom>
        </p:spPr>
      </p:pic>
    </p:spTree>
    <p:extLst>
      <p:ext uri="{BB962C8B-B14F-4D97-AF65-F5344CB8AC3E}">
        <p14:creationId xmlns:p14="http://schemas.microsoft.com/office/powerpoint/2010/main" val="44839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76B55A-1EED-3E4C-9B78-50E71ED26283}"/>
              </a:ext>
            </a:extLst>
          </p:cNvPr>
          <p:cNvSpPr txBox="1"/>
          <p:nvPr/>
        </p:nvSpPr>
        <p:spPr>
          <a:xfrm>
            <a:off x="587319" y="2053103"/>
            <a:ext cx="10769108" cy="4359471"/>
          </a:xfrm>
          <a:prstGeom prst="rect">
            <a:avLst/>
          </a:prstGeom>
          <a:solidFill>
            <a:schemeClr val="bg1">
              <a:lumMod val="95000"/>
            </a:schemeClr>
          </a:solidFill>
        </p:spPr>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spcBef>
                <a:spcPts val="600"/>
              </a:spcBef>
              <a:spcAft>
                <a:spcPts val="400"/>
              </a:spcAft>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E32CED-1360-499E-80A8-5A493573EC08}"/>
              </a:ext>
            </a:extLst>
          </p:cNvPr>
          <p:cNvPicPr>
            <a:picLocks noChangeAspect="1"/>
          </p:cNvPicPr>
          <p:nvPr/>
        </p:nvPicPr>
        <p:blipFill>
          <a:blip r:embed="rId3"/>
          <a:stretch>
            <a:fillRect/>
          </a:stretch>
        </p:blipFill>
        <p:spPr>
          <a:xfrm>
            <a:off x="1580438" y="2846002"/>
            <a:ext cx="5020396" cy="2819805"/>
          </a:xfrm>
          <a:prstGeom prst="rect">
            <a:avLst/>
          </a:prstGeom>
          <a:ln>
            <a:noFill/>
          </a:ln>
        </p:spPr>
      </p:pic>
      <p:sp>
        <p:nvSpPr>
          <p:cNvPr id="6" name="TextBox 5">
            <a:extLst>
              <a:ext uri="{FF2B5EF4-FFF2-40B4-BE49-F238E27FC236}">
                <a16:creationId xmlns:a16="http://schemas.microsoft.com/office/drawing/2014/main" id="{1615AC4E-CDF8-4F1B-88EC-97F1E6D73E51}"/>
              </a:ext>
            </a:extLst>
          </p:cNvPr>
          <p:cNvSpPr txBox="1"/>
          <p:nvPr/>
        </p:nvSpPr>
        <p:spPr>
          <a:xfrm>
            <a:off x="1580438" y="2337465"/>
            <a:ext cx="5020396"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Marketing Deck</a:t>
            </a:r>
          </a:p>
        </p:txBody>
      </p:sp>
      <p:pic>
        <p:nvPicPr>
          <p:cNvPr id="8" name="Picture 7">
            <a:extLst>
              <a:ext uri="{FF2B5EF4-FFF2-40B4-BE49-F238E27FC236}">
                <a16:creationId xmlns:a16="http://schemas.microsoft.com/office/drawing/2014/main" id="{D59FDF85-7D15-4CA6-A431-07EB18FDB6B1}"/>
              </a:ext>
            </a:extLst>
          </p:cNvPr>
          <p:cNvPicPr>
            <a:picLocks noChangeAspect="1"/>
          </p:cNvPicPr>
          <p:nvPr/>
        </p:nvPicPr>
        <p:blipFill>
          <a:blip r:embed="rId4"/>
          <a:stretch>
            <a:fillRect/>
          </a:stretch>
        </p:blipFill>
        <p:spPr>
          <a:xfrm>
            <a:off x="8039618" y="2846004"/>
            <a:ext cx="2190532" cy="2819804"/>
          </a:xfrm>
          <a:prstGeom prst="rect">
            <a:avLst/>
          </a:prstGeom>
          <a:ln>
            <a:noFill/>
          </a:ln>
        </p:spPr>
      </p:pic>
      <p:sp>
        <p:nvSpPr>
          <p:cNvPr id="13" name="TextBox 12">
            <a:extLst>
              <a:ext uri="{FF2B5EF4-FFF2-40B4-BE49-F238E27FC236}">
                <a16:creationId xmlns:a16="http://schemas.microsoft.com/office/drawing/2014/main" id="{9BEE7409-C093-47E1-AFAF-442754570FCA}"/>
              </a:ext>
            </a:extLst>
          </p:cNvPr>
          <p:cNvSpPr txBox="1"/>
          <p:nvPr/>
        </p:nvSpPr>
        <p:spPr>
          <a:xfrm>
            <a:off x="7911028" y="2337465"/>
            <a:ext cx="2500400"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Kits Brochure</a:t>
            </a:r>
          </a:p>
        </p:txBody>
      </p:sp>
      <p:sp>
        <p:nvSpPr>
          <p:cNvPr id="18" name="Rectangle 17">
            <a:extLst>
              <a:ext uri="{FF2B5EF4-FFF2-40B4-BE49-F238E27FC236}">
                <a16:creationId xmlns:a16="http://schemas.microsoft.com/office/drawing/2014/main" id="{42E65D1F-7484-47A6-B7AA-6492ACF1FC93}"/>
              </a:ext>
            </a:extLst>
          </p:cNvPr>
          <p:cNvSpPr/>
          <p:nvPr/>
        </p:nvSpPr>
        <p:spPr>
          <a:xfrm rot="10800000" flipV="1">
            <a:off x="-2" y="457205"/>
            <a:ext cx="8585201"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Box 18">
            <a:extLst>
              <a:ext uri="{FF2B5EF4-FFF2-40B4-BE49-F238E27FC236}">
                <a16:creationId xmlns:a16="http://schemas.microsoft.com/office/drawing/2014/main" id="{3F519D7C-135E-4CAD-A8E8-540B13A74158}"/>
              </a:ext>
            </a:extLst>
          </p:cNvPr>
          <p:cNvSpPr txBox="1"/>
          <p:nvPr/>
        </p:nvSpPr>
        <p:spPr>
          <a:xfrm>
            <a:off x="388342" y="759030"/>
            <a:ext cx="8837181"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Resources for Industry Leaders</a:t>
            </a:r>
          </a:p>
        </p:txBody>
      </p:sp>
      <p:sp>
        <p:nvSpPr>
          <p:cNvPr id="9" name="TextBox 8">
            <a:extLst>
              <a:ext uri="{FF2B5EF4-FFF2-40B4-BE49-F238E27FC236}">
                <a16:creationId xmlns:a16="http://schemas.microsoft.com/office/drawing/2014/main" id="{14E7597D-F764-4A70-8BC5-A814469FF01B}"/>
              </a:ext>
            </a:extLst>
          </p:cNvPr>
          <p:cNvSpPr txBox="1"/>
          <p:nvPr/>
        </p:nvSpPr>
        <p:spPr>
          <a:xfrm>
            <a:off x="711446" y="5782527"/>
            <a:ext cx="10520854"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Downloadable via LaundryCares Literacy Summit App under “Resources”</a:t>
            </a:r>
          </a:p>
        </p:txBody>
      </p:sp>
    </p:spTree>
    <p:extLst>
      <p:ext uri="{BB962C8B-B14F-4D97-AF65-F5344CB8AC3E}">
        <p14:creationId xmlns:p14="http://schemas.microsoft.com/office/powerpoint/2010/main" val="6213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DDAE0D5-A65C-6E43-944B-6FBFFC63EBF8}"/>
              </a:ext>
            </a:extLst>
          </p:cNvPr>
          <p:cNvSpPr txBox="1"/>
          <p:nvPr/>
        </p:nvSpPr>
        <p:spPr>
          <a:xfrm>
            <a:off x="587319" y="2224538"/>
            <a:ext cx="10769108" cy="3446687"/>
          </a:xfrm>
          <a:prstGeom prst="rect">
            <a:avLst/>
          </a:prstGeom>
          <a:solidFill>
            <a:schemeClr val="bg1">
              <a:lumMod val="95000"/>
            </a:schemeClr>
          </a:solidFill>
        </p:spPr>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spcBef>
                <a:spcPts val="600"/>
              </a:spcBef>
              <a:spcAft>
                <a:spcPts val="400"/>
              </a:spcAft>
            </a:pP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FFDC8C2-E12F-49FA-B1DA-F9EAF93BC519}"/>
              </a:ext>
            </a:extLst>
          </p:cNvPr>
          <p:cNvPicPr>
            <a:picLocks noChangeAspect="1"/>
          </p:cNvPicPr>
          <p:nvPr/>
        </p:nvPicPr>
        <p:blipFill>
          <a:blip r:embed="rId3"/>
          <a:stretch>
            <a:fillRect/>
          </a:stretch>
        </p:blipFill>
        <p:spPr>
          <a:xfrm rot="266604">
            <a:off x="6763837" y="303177"/>
            <a:ext cx="4602386" cy="6133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DBCA67FC-8B05-4AE1-9A19-B604FED7E61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03331" y="5873869"/>
            <a:ext cx="1375317" cy="508867"/>
          </a:xfrm>
          <a:prstGeom prst="rect">
            <a:avLst/>
          </a:prstGeom>
        </p:spPr>
      </p:pic>
      <p:pic>
        <p:nvPicPr>
          <p:cNvPr id="6" name="Content Placeholder 4">
            <a:extLst>
              <a:ext uri="{FF2B5EF4-FFF2-40B4-BE49-F238E27FC236}">
                <a16:creationId xmlns:a16="http://schemas.microsoft.com/office/drawing/2014/main" id="{8C7F49A2-6406-4C7C-86E3-0D932247B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2731" y="5849717"/>
            <a:ext cx="1958546" cy="494390"/>
          </a:xfrm>
          <a:prstGeom prst="rect">
            <a:avLst/>
          </a:prstGeom>
        </p:spPr>
      </p:pic>
      <p:pic>
        <p:nvPicPr>
          <p:cNvPr id="4" name="Picture 3">
            <a:extLst>
              <a:ext uri="{FF2B5EF4-FFF2-40B4-BE49-F238E27FC236}">
                <a16:creationId xmlns:a16="http://schemas.microsoft.com/office/drawing/2014/main" id="{1B219EF2-7666-4B49-90F4-C1907B0786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71" y="5862405"/>
            <a:ext cx="1634101" cy="541899"/>
          </a:xfrm>
          <a:prstGeom prst="rect">
            <a:avLst/>
          </a:prstGeom>
        </p:spPr>
      </p:pic>
      <p:sp>
        <p:nvSpPr>
          <p:cNvPr id="12" name="Title 1">
            <a:extLst>
              <a:ext uri="{FF2B5EF4-FFF2-40B4-BE49-F238E27FC236}">
                <a16:creationId xmlns:a16="http://schemas.microsoft.com/office/drawing/2014/main" id="{67E0C1BE-9531-4C1D-B6C8-BFF4B602060D}"/>
              </a:ext>
            </a:extLst>
          </p:cNvPr>
          <p:cNvSpPr txBox="1">
            <a:spLocks/>
          </p:cNvSpPr>
          <p:nvPr/>
        </p:nvSpPr>
        <p:spPr>
          <a:xfrm>
            <a:off x="2105225" y="2680716"/>
            <a:ext cx="5265744" cy="26058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latin typeface="Arial" panose="020B0604020202020204" pitchFamily="34" charset="0"/>
                <a:cs typeface="Arial" panose="020B0604020202020204" pitchFamily="34" charset="0"/>
              </a:rPr>
              <a:t>Google Forms:</a:t>
            </a:r>
          </a:p>
          <a:p>
            <a:pPr>
              <a:lnSpc>
                <a:spcPct val="120000"/>
              </a:lnSpc>
            </a:pPr>
            <a:r>
              <a:rPr lang="en-US" sz="2400" dirty="0">
                <a:solidFill>
                  <a:srgbClr val="FF9C2B"/>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https://bit.ly/3ikcYFV</a:t>
            </a:r>
            <a:endParaRPr lang="en-US" sz="2400" dirty="0">
              <a:solidFill>
                <a:srgbClr val="FF9C2B"/>
              </a:solidFill>
              <a:latin typeface="Arial" panose="020B0604020202020204" pitchFamily="34" charset="0"/>
              <a:cs typeface="Arial" panose="020B0604020202020204" pitchFamily="34" charset="0"/>
            </a:endParaRPr>
          </a:p>
          <a:p>
            <a:pPr>
              <a:lnSpc>
                <a:spcPct val="120000"/>
              </a:lnSpc>
            </a:pPr>
            <a:endParaRPr lang="en-US" sz="1800" dirty="0">
              <a:latin typeface="Arial" panose="020B0604020202020204" pitchFamily="34" charset="0"/>
              <a:cs typeface="Arial" panose="020B0604020202020204" pitchFamily="34" charset="0"/>
            </a:endParaRPr>
          </a:p>
          <a:p>
            <a:pPr>
              <a:lnSpc>
                <a:spcPct val="120000"/>
              </a:lnSpc>
            </a:pPr>
            <a:r>
              <a:rPr lang="en-US" sz="2400" dirty="0">
                <a:latin typeface="Arial" panose="020B0604020202020204" pitchFamily="34" charset="0"/>
                <a:cs typeface="Arial" panose="020B0604020202020204" pitchFamily="34" charset="0"/>
              </a:rPr>
              <a:t>App:</a:t>
            </a:r>
            <a:r>
              <a:rPr lang="en-US" sz="2400" i="1" dirty="0">
                <a:latin typeface="Arial" panose="020B0604020202020204" pitchFamily="34" charset="0"/>
                <a:cs typeface="Arial" panose="020B0604020202020204" pitchFamily="34" charset="0"/>
              </a:rPr>
              <a:t> </a:t>
            </a:r>
          </a:p>
          <a:p>
            <a:pPr>
              <a:lnSpc>
                <a:spcPct val="120000"/>
              </a:lnSpc>
            </a:pPr>
            <a:r>
              <a:rPr lang="en-US" sz="2400" dirty="0">
                <a:solidFill>
                  <a:srgbClr val="FF9C2B"/>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https://bit.ly/3bw1dts</a:t>
            </a:r>
            <a:endParaRPr lang="en-US" sz="2400" dirty="0">
              <a:solidFill>
                <a:srgbClr val="FF9C2B"/>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A82024-D81C-428F-A82D-DB326DC600F6}"/>
              </a:ext>
            </a:extLst>
          </p:cNvPr>
          <p:cNvSpPr/>
          <p:nvPr/>
        </p:nvSpPr>
        <p:spPr>
          <a:xfrm>
            <a:off x="972750" y="2442322"/>
            <a:ext cx="4477573"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Two ways to submit:</a:t>
            </a:r>
          </a:p>
        </p:txBody>
      </p:sp>
      <p:sp>
        <p:nvSpPr>
          <p:cNvPr id="9" name="Oval 8">
            <a:extLst>
              <a:ext uri="{FF2B5EF4-FFF2-40B4-BE49-F238E27FC236}">
                <a16:creationId xmlns:a16="http://schemas.microsoft.com/office/drawing/2014/main" id="{FB5CA50F-266E-454C-9D41-830DF9632AF4}"/>
              </a:ext>
            </a:extLst>
          </p:cNvPr>
          <p:cNvSpPr/>
          <p:nvPr/>
        </p:nvSpPr>
        <p:spPr>
          <a:xfrm>
            <a:off x="1006874" y="3191975"/>
            <a:ext cx="958424" cy="930778"/>
          </a:xfrm>
          <a:prstGeom prst="ellipse">
            <a:avLst/>
          </a:prstGeom>
          <a:solidFill>
            <a:srgbClr val="7E74B7"/>
          </a:solidFill>
          <a:ln>
            <a:solidFill>
              <a:srgbClr val="7E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Document">
            <a:extLst>
              <a:ext uri="{FF2B5EF4-FFF2-40B4-BE49-F238E27FC236}">
                <a16:creationId xmlns:a16="http://schemas.microsoft.com/office/drawing/2014/main" id="{D313A5AC-A985-4EAC-AB69-78710B2D98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3048" y="3323604"/>
            <a:ext cx="660053" cy="660053"/>
          </a:xfrm>
          <a:prstGeom prst="rect">
            <a:avLst/>
          </a:prstGeom>
        </p:spPr>
      </p:pic>
      <p:sp>
        <p:nvSpPr>
          <p:cNvPr id="15" name="Oval 14">
            <a:extLst>
              <a:ext uri="{FF2B5EF4-FFF2-40B4-BE49-F238E27FC236}">
                <a16:creationId xmlns:a16="http://schemas.microsoft.com/office/drawing/2014/main" id="{A961D7C9-F43A-4885-9AAC-57B59FB9B13D}"/>
              </a:ext>
            </a:extLst>
          </p:cNvPr>
          <p:cNvSpPr/>
          <p:nvPr/>
        </p:nvSpPr>
        <p:spPr>
          <a:xfrm>
            <a:off x="1006874" y="4411526"/>
            <a:ext cx="958424" cy="930778"/>
          </a:xfrm>
          <a:prstGeom prst="ellipse">
            <a:avLst/>
          </a:prstGeom>
          <a:solidFill>
            <a:srgbClr val="7E74B7"/>
          </a:solidFill>
          <a:ln>
            <a:solidFill>
              <a:srgbClr val="7E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Smart Phone">
            <a:extLst>
              <a:ext uri="{FF2B5EF4-FFF2-40B4-BE49-F238E27FC236}">
                <a16:creationId xmlns:a16="http://schemas.microsoft.com/office/drawing/2014/main" id="{989AB3C6-2454-450E-99DB-B53A189044C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73048" y="4546888"/>
            <a:ext cx="660053" cy="660053"/>
          </a:xfrm>
          <a:prstGeom prst="rect">
            <a:avLst/>
          </a:prstGeom>
        </p:spPr>
      </p:pic>
      <p:sp>
        <p:nvSpPr>
          <p:cNvPr id="18" name="Rectangle 17">
            <a:extLst>
              <a:ext uri="{FF2B5EF4-FFF2-40B4-BE49-F238E27FC236}">
                <a16:creationId xmlns:a16="http://schemas.microsoft.com/office/drawing/2014/main" id="{39EDF1E4-C3DE-E043-9B04-77886E342A7E}"/>
              </a:ext>
            </a:extLst>
          </p:cNvPr>
          <p:cNvSpPr/>
          <p:nvPr/>
        </p:nvSpPr>
        <p:spPr>
          <a:xfrm rot="10800000" flipV="1">
            <a:off x="0" y="464253"/>
            <a:ext cx="3760342"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Box 18">
            <a:extLst>
              <a:ext uri="{FF2B5EF4-FFF2-40B4-BE49-F238E27FC236}">
                <a16:creationId xmlns:a16="http://schemas.microsoft.com/office/drawing/2014/main" id="{3EC1452E-B1C3-8348-BADE-01CF5EB9D77B}"/>
              </a:ext>
            </a:extLst>
          </p:cNvPr>
          <p:cNvSpPr txBox="1"/>
          <p:nvPr/>
        </p:nvSpPr>
        <p:spPr>
          <a:xfrm>
            <a:off x="388342" y="745530"/>
            <a:ext cx="3197339"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Action Plan</a:t>
            </a:r>
          </a:p>
        </p:txBody>
      </p:sp>
    </p:spTree>
    <p:extLst>
      <p:ext uri="{BB962C8B-B14F-4D97-AF65-F5344CB8AC3E}">
        <p14:creationId xmlns:p14="http://schemas.microsoft.com/office/powerpoint/2010/main" val="152835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FC90098-1D3E-4F81-8166-1B2F86B3F933}"/>
              </a:ext>
            </a:extLst>
          </p:cNvPr>
          <p:cNvSpPr/>
          <p:nvPr/>
        </p:nvSpPr>
        <p:spPr>
          <a:xfrm>
            <a:off x="608134" y="1356189"/>
            <a:ext cx="10868100" cy="44384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D73E9F-993E-4B49-B91A-FF09AA73E59B}"/>
              </a:ext>
            </a:extLst>
          </p:cNvPr>
          <p:cNvSpPr txBox="1"/>
          <p:nvPr/>
        </p:nvSpPr>
        <p:spPr>
          <a:xfrm>
            <a:off x="1332975" y="2672944"/>
            <a:ext cx="9526050" cy="255454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What are the education and literacy-related challenges affecting young children and families in my community?</a:t>
            </a:r>
          </a:p>
        </p:txBody>
      </p:sp>
      <p:pic>
        <p:nvPicPr>
          <p:cNvPr id="28" name="Content Placeholder 4">
            <a:extLst>
              <a:ext uri="{FF2B5EF4-FFF2-40B4-BE49-F238E27FC236}">
                <a16:creationId xmlns:a16="http://schemas.microsoft.com/office/drawing/2014/main" id="{5E56AA08-C558-4E88-ABBF-45F7E7FDB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657" y="6033224"/>
            <a:ext cx="2120577" cy="535291"/>
          </a:xfrm>
          <a:prstGeom prst="rect">
            <a:avLst/>
          </a:prstGeom>
        </p:spPr>
      </p:pic>
      <p:pic>
        <p:nvPicPr>
          <p:cNvPr id="29" name="Picture 28">
            <a:extLst>
              <a:ext uri="{FF2B5EF4-FFF2-40B4-BE49-F238E27FC236}">
                <a16:creationId xmlns:a16="http://schemas.microsoft.com/office/drawing/2014/main" id="{9B556110-642B-46F4-8249-3A2014BB37E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82970" y="6025357"/>
            <a:ext cx="1489095" cy="550965"/>
          </a:xfrm>
          <a:prstGeom prst="rect">
            <a:avLst/>
          </a:prstGeom>
        </p:spPr>
      </p:pic>
      <p:pic>
        <p:nvPicPr>
          <p:cNvPr id="30" name="Picture 29">
            <a:extLst>
              <a:ext uri="{FF2B5EF4-FFF2-40B4-BE49-F238E27FC236}">
                <a16:creationId xmlns:a16="http://schemas.microsoft.com/office/drawing/2014/main" id="{9022DD7F-E409-4CA2-8A9B-3DB84ED041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766" y="6011161"/>
            <a:ext cx="1769289" cy="586730"/>
          </a:xfrm>
          <a:prstGeom prst="rect">
            <a:avLst/>
          </a:prstGeom>
        </p:spPr>
      </p:pic>
      <p:sp>
        <p:nvSpPr>
          <p:cNvPr id="8" name="Rectangle 7">
            <a:extLst>
              <a:ext uri="{FF2B5EF4-FFF2-40B4-BE49-F238E27FC236}">
                <a16:creationId xmlns:a16="http://schemas.microsoft.com/office/drawing/2014/main" id="{4F25E2AE-07F7-BB40-836B-2688EEFC5AF4}"/>
              </a:ext>
            </a:extLst>
          </p:cNvPr>
          <p:cNvSpPr/>
          <p:nvPr/>
        </p:nvSpPr>
        <p:spPr>
          <a:xfrm rot="10800000" flipV="1">
            <a:off x="0" y="464253"/>
            <a:ext cx="4417888"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F2E93BC8-C578-0947-96CF-A1ACDD952177}"/>
              </a:ext>
            </a:extLst>
          </p:cNvPr>
          <p:cNvSpPr txBox="1"/>
          <p:nvPr/>
        </p:nvSpPr>
        <p:spPr>
          <a:xfrm>
            <a:off x="388342" y="745530"/>
            <a:ext cx="3948526"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The Challenge</a:t>
            </a:r>
          </a:p>
        </p:txBody>
      </p:sp>
    </p:spTree>
    <p:extLst>
      <p:ext uri="{BB962C8B-B14F-4D97-AF65-F5344CB8AC3E}">
        <p14:creationId xmlns:p14="http://schemas.microsoft.com/office/powerpoint/2010/main" val="38813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1AA3E0-3C4D-6A4A-8C5B-4041664B7B5A}"/>
              </a:ext>
            </a:extLst>
          </p:cNvPr>
          <p:cNvSpPr/>
          <p:nvPr/>
        </p:nvSpPr>
        <p:spPr>
          <a:xfrm>
            <a:off x="608134" y="1356189"/>
            <a:ext cx="10868100" cy="44384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D73E9F-993E-4B49-B91A-FF09AA73E59B}"/>
              </a:ext>
            </a:extLst>
          </p:cNvPr>
          <p:cNvSpPr txBox="1"/>
          <p:nvPr/>
        </p:nvSpPr>
        <p:spPr>
          <a:xfrm>
            <a:off x="1159267" y="1996925"/>
            <a:ext cx="9873465" cy="3724096"/>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What is my vision for the children and families in my community? </a:t>
            </a:r>
          </a:p>
          <a:p>
            <a:endParaRPr lang="en-US" sz="2000" b="1" dirty="0">
              <a:latin typeface="Arial" panose="020B0604020202020204" pitchFamily="34" charset="0"/>
              <a:cs typeface="Arial" panose="020B0604020202020204" pitchFamily="34" charset="0"/>
            </a:endParaRP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Where are the opportunities for creating positive change? Ideate your vision through words, drawings, etc.</a:t>
            </a:r>
          </a:p>
        </p:txBody>
      </p:sp>
      <p:sp>
        <p:nvSpPr>
          <p:cNvPr id="8" name="Rectangle 7">
            <a:extLst>
              <a:ext uri="{FF2B5EF4-FFF2-40B4-BE49-F238E27FC236}">
                <a16:creationId xmlns:a16="http://schemas.microsoft.com/office/drawing/2014/main" id="{CDC1CBCE-D97A-3040-AC82-1CE275B2BF19}"/>
              </a:ext>
            </a:extLst>
          </p:cNvPr>
          <p:cNvSpPr/>
          <p:nvPr/>
        </p:nvSpPr>
        <p:spPr>
          <a:xfrm rot="10800000" flipV="1">
            <a:off x="0" y="464253"/>
            <a:ext cx="6381940"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192E2FD7-AB86-C84C-8C4E-CE1BE16185DA}"/>
              </a:ext>
            </a:extLst>
          </p:cNvPr>
          <p:cNvSpPr txBox="1"/>
          <p:nvPr/>
        </p:nvSpPr>
        <p:spPr>
          <a:xfrm>
            <a:off x="388341" y="745530"/>
            <a:ext cx="6187119"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Vision &amp; Opportunities</a:t>
            </a:r>
          </a:p>
        </p:txBody>
      </p:sp>
      <p:pic>
        <p:nvPicPr>
          <p:cNvPr id="11" name="Content Placeholder 4">
            <a:extLst>
              <a:ext uri="{FF2B5EF4-FFF2-40B4-BE49-F238E27FC236}">
                <a16:creationId xmlns:a16="http://schemas.microsoft.com/office/drawing/2014/main" id="{52F4D238-D920-6840-BFD0-0E8ADA8CD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657" y="6033224"/>
            <a:ext cx="2120577" cy="535291"/>
          </a:xfrm>
          <a:prstGeom prst="rect">
            <a:avLst/>
          </a:prstGeom>
        </p:spPr>
      </p:pic>
      <p:pic>
        <p:nvPicPr>
          <p:cNvPr id="12" name="Picture 11">
            <a:extLst>
              <a:ext uri="{FF2B5EF4-FFF2-40B4-BE49-F238E27FC236}">
                <a16:creationId xmlns:a16="http://schemas.microsoft.com/office/drawing/2014/main" id="{BDBE40E3-0412-5B49-98B1-BEF9CA23168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82970" y="6025357"/>
            <a:ext cx="1489095" cy="550965"/>
          </a:xfrm>
          <a:prstGeom prst="rect">
            <a:avLst/>
          </a:prstGeom>
        </p:spPr>
      </p:pic>
      <p:pic>
        <p:nvPicPr>
          <p:cNvPr id="13" name="Picture 12">
            <a:extLst>
              <a:ext uri="{FF2B5EF4-FFF2-40B4-BE49-F238E27FC236}">
                <a16:creationId xmlns:a16="http://schemas.microsoft.com/office/drawing/2014/main" id="{0D92C280-993B-0241-89D0-E6982D79B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766" y="6011161"/>
            <a:ext cx="1769289" cy="586730"/>
          </a:xfrm>
          <a:prstGeom prst="rect">
            <a:avLst/>
          </a:prstGeom>
        </p:spPr>
      </p:pic>
    </p:spTree>
    <p:extLst>
      <p:ext uri="{BB962C8B-B14F-4D97-AF65-F5344CB8AC3E}">
        <p14:creationId xmlns:p14="http://schemas.microsoft.com/office/powerpoint/2010/main" val="134638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0CAA55-7E35-1B45-A8C9-9F859F1E5E0B}"/>
              </a:ext>
            </a:extLst>
          </p:cNvPr>
          <p:cNvSpPr/>
          <p:nvPr/>
        </p:nvSpPr>
        <p:spPr>
          <a:xfrm>
            <a:off x="661949" y="854734"/>
            <a:ext cx="10868100" cy="54551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D73E9F-993E-4B49-B91A-FF09AA73E59B}"/>
              </a:ext>
            </a:extLst>
          </p:cNvPr>
          <p:cNvSpPr txBox="1"/>
          <p:nvPr/>
        </p:nvSpPr>
        <p:spPr>
          <a:xfrm>
            <a:off x="1148992" y="1565274"/>
            <a:ext cx="9894013" cy="4401205"/>
          </a:xfrm>
          <a:prstGeom prst="rect">
            <a:avLst/>
          </a:prstGeom>
          <a:noFill/>
        </p:spPr>
        <p:txBody>
          <a:bodyPr wrap="square" rtlCol="0">
            <a:spAutoFit/>
          </a:bodyPr>
          <a:lstStyle/>
          <a:p>
            <a:pPr>
              <a:spcAft>
                <a:spcPts val="1800"/>
              </a:spcAft>
            </a:pPr>
            <a:r>
              <a:rPr lang="en-US" sz="3000" b="1" dirty="0">
                <a:latin typeface="Arial" panose="020B0604020202020204" pitchFamily="34" charset="0"/>
                <a:cs typeface="Arial" panose="020B0604020202020204" pitchFamily="34" charset="0"/>
              </a:rPr>
              <a:t>What are some ways I can build awareness on the importance of literacy-rich spaces, increase access to early literacy resources, and take action?  </a:t>
            </a:r>
          </a:p>
          <a:p>
            <a:pPr>
              <a:spcAft>
                <a:spcPts val="1800"/>
              </a:spcAft>
            </a:pPr>
            <a:endParaRPr lang="en-US" sz="2000" b="1" dirty="0">
              <a:latin typeface="Arial" panose="020B0604020202020204" pitchFamily="34" charset="0"/>
              <a:cs typeface="Arial" panose="020B0604020202020204" pitchFamily="34" charset="0"/>
            </a:endParaRPr>
          </a:p>
          <a:p>
            <a:pPr>
              <a:spcAft>
                <a:spcPts val="1800"/>
              </a:spcAft>
            </a:pPr>
            <a:r>
              <a:rPr lang="en-US" sz="3000" b="1" dirty="0">
                <a:latin typeface="Arial" panose="020B0604020202020204" pitchFamily="34" charset="0"/>
                <a:cs typeface="Arial" panose="020B0604020202020204" pitchFamily="34" charset="0"/>
              </a:rPr>
              <a:t>By when would I like to accomplish my goals? </a:t>
            </a:r>
          </a:p>
          <a:p>
            <a:pPr>
              <a:spcAft>
                <a:spcPts val="1800"/>
              </a:spcAft>
            </a:pPr>
            <a:endParaRPr lang="en-US" sz="2000" b="1" dirty="0">
              <a:latin typeface="Arial" panose="020B0604020202020204" pitchFamily="34" charset="0"/>
              <a:cs typeface="Arial" panose="020B0604020202020204" pitchFamily="34" charset="0"/>
            </a:endParaRPr>
          </a:p>
          <a:p>
            <a:pPr>
              <a:spcAft>
                <a:spcPts val="1800"/>
              </a:spcAft>
            </a:pPr>
            <a:r>
              <a:rPr lang="en-US" sz="3000" b="1" dirty="0">
                <a:latin typeface="Arial" panose="020B0604020202020204" pitchFamily="34" charset="0"/>
                <a:cs typeface="Arial" panose="020B0604020202020204" pitchFamily="34" charset="0"/>
              </a:rPr>
              <a:t>What are some additional goals for the project that I would like to achieve?</a:t>
            </a:r>
          </a:p>
        </p:txBody>
      </p:sp>
      <p:sp>
        <p:nvSpPr>
          <p:cNvPr id="9" name="Rectangle 8">
            <a:extLst>
              <a:ext uri="{FF2B5EF4-FFF2-40B4-BE49-F238E27FC236}">
                <a16:creationId xmlns:a16="http://schemas.microsoft.com/office/drawing/2014/main" id="{31D9A140-A2CA-9F40-8FD0-AD9CAD68A5E3}"/>
              </a:ext>
            </a:extLst>
          </p:cNvPr>
          <p:cNvSpPr/>
          <p:nvPr/>
        </p:nvSpPr>
        <p:spPr>
          <a:xfrm rot="10800000" flipV="1">
            <a:off x="0" y="235606"/>
            <a:ext cx="3626778" cy="989163"/>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14F5F0C7-E775-C341-8A10-33DEDADFA057}"/>
              </a:ext>
            </a:extLst>
          </p:cNvPr>
          <p:cNvSpPr txBox="1"/>
          <p:nvPr/>
        </p:nvSpPr>
        <p:spPr>
          <a:xfrm>
            <a:off x="304532" y="333193"/>
            <a:ext cx="3824063"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Outcomes</a:t>
            </a:r>
          </a:p>
        </p:txBody>
      </p:sp>
      <p:pic>
        <p:nvPicPr>
          <p:cNvPr id="11" name="Content Placeholder 4">
            <a:extLst>
              <a:ext uri="{FF2B5EF4-FFF2-40B4-BE49-F238E27FC236}">
                <a16:creationId xmlns:a16="http://schemas.microsoft.com/office/drawing/2014/main" id="{5EF01E48-9356-7F4C-8CD5-2BF8E223F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889" y="6051184"/>
            <a:ext cx="2120577" cy="535291"/>
          </a:xfrm>
          <a:prstGeom prst="rect">
            <a:avLst/>
          </a:prstGeom>
        </p:spPr>
      </p:pic>
      <p:pic>
        <p:nvPicPr>
          <p:cNvPr id="12" name="Picture 11">
            <a:extLst>
              <a:ext uri="{FF2B5EF4-FFF2-40B4-BE49-F238E27FC236}">
                <a16:creationId xmlns:a16="http://schemas.microsoft.com/office/drawing/2014/main" id="{4FC41630-092D-8045-A69E-0F30F6F922B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94202" y="6043317"/>
            <a:ext cx="1489095" cy="550965"/>
          </a:xfrm>
          <a:prstGeom prst="rect">
            <a:avLst/>
          </a:prstGeom>
        </p:spPr>
      </p:pic>
      <p:pic>
        <p:nvPicPr>
          <p:cNvPr id="13" name="Picture 12">
            <a:extLst>
              <a:ext uri="{FF2B5EF4-FFF2-40B4-BE49-F238E27FC236}">
                <a16:creationId xmlns:a16="http://schemas.microsoft.com/office/drawing/2014/main" id="{FD0511A9-40EC-8A47-B0C9-25987E32E8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8" y="6029121"/>
            <a:ext cx="1769289" cy="586730"/>
          </a:xfrm>
          <a:prstGeom prst="rect">
            <a:avLst/>
          </a:prstGeom>
        </p:spPr>
      </p:pic>
    </p:spTree>
    <p:extLst>
      <p:ext uri="{BB962C8B-B14F-4D97-AF65-F5344CB8AC3E}">
        <p14:creationId xmlns:p14="http://schemas.microsoft.com/office/powerpoint/2010/main" val="185365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2243A8-ED3D-6E44-A8E0-016E9DA124E0}"/>
              </a:ext>
            </a:extLst>
          </p:cNvPr>
          <p:cNvSpPr/>
          <p:nvPr/>
        </p:nvSpPr>
        <p:spPr>
          <a:xfrm>
            <a:off x="608134" y="1356189"/>
            <a:ext cx="10868100" cy="44384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D73E9F-993E-4B49-B91A-FF09AA73E59B}"/>
              </a:ext>
            </a:extLst>
          </p:cNvPr>
          <p:cNvSpPr txBox="1"/>
          <p:nvPr/>
        </p:nvSpPr>
        <p:spPr>
          <a:xfrm>
            <a:off x="1345377" y="1970651"/>
            <a:ext cx="9501246" cy="3785652"/>
          </a:xfrm>
          <a:prstGeom prst="rect">
            <a:avLst/>
          </a:prstGeom>
          <a:noFill/>
        </p:spPr>
        <p:txBody>
          <a:bodyPr wrap="square" rtlCol="0">
            <a:spAutoFit/>
          </a:bodyPr>
          <a:lstStyle/>
          <a:p>
            <a:pPr>
              <a:spcAft>
                <a:spcPts val="1800"/>
              </a:spcAft>
            </a:pPr>
            <a:r>
              <a:rPr lang="en-US" sz="3000" b="1" dirty="0">
                <a:latin typeface="Arial" panose="020B0604020202020204" pitchFamily="34" charset="0"/>
                <a:cs typeface="Arial" panose="020B0604020202020204" pitchFamily="34" charset="0"/>
              </a:rPr>
              <a:t>What resources (space, time, funding, materials, etc.) do I already have to help create literacy-rich spaces and distribute early learning materials to families in my local laundromat(s)?  </a:t>
            </a:r>
          </a:p>
          <a:p>
            <a:pPr>
              <a:spcAft>
                <a:spcPts val="1800"/>
              </a:spcAft>
            </a:pPr>
            <a:endParaRPr lang="en-US" sz="2400" b="1" dirty="0">
              <a:latin typeface="Arial" panose="020B0604020202020204" pitchFamily="34" charset="0"/>
              <a:cs typeface="Arial" panose="020B0604020202020204" pitchFamily="34" charset="0"/>
            </a:endParaRPr>
          </a:p>
          <a:p>
            <a:pPr>
              <a:spcAft>
                <a:spcPts val="1800"/>
              </a:spcAft>
            </a:pPr>
            <a:r>
              <a:rPr lang="en-US" sz="3000" b="1" dirty="0">
                <a:latin typeface="Arial" panose="020B0604020202020204" pitchFamily="34" charset="0"/>
                <a:cs typeface="Arial" panose="020B0604020202020204" pitchFamily="34" charset="0"/>
              </a:rPr>
              <a:t>What resources do I need and what are steps I can take to acquire them?</a:t>
            </a:r>
          </a:p>
        </p:txBody>
      </p:sp>
      <p:sp>
        <p:nvSpPr>
          <p:cNvPr id="9" name="Rectangle 8">
            <a:extLst>
              <a:ext uri="{FF2B5EF4-FFF2-40B4-BE49-F238E27FC236}">
                <a16:creationId xmlns:a16="http://schemas.microsoft.com/office/drawing/2014/main" id="{E3FD56F2-4FD4-1741-9B7E-786D4137C713}"/>
              </a:ext>
            </a:extLst>
          </p:cNvPr>
          <p:cNvSpPr/>
          <p:nvPr/>
        </p:nvSpPr>
        <p:spPr>
          <a:xfrm rot="10800000" flipV="1">
            <a:off x="0" y="464253"/>
            <a:ext cx="3626778"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CF92A87D-8D1D-D048-B558-ACD598FD1AF0}"/>
              </a:ext>
            </a:extLst>
          </p:cNvPr>
          <p:cNvSpPr txBox="1"/>
          <p:nvPr/>
        </p:nvSpPr>
        <p:spPr>
          <a:xfrm>
            <a:off x="388341" y="745530"/>
            <a:ext cx="3824063"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Resources</a:t>
            </a:r>
          </a:p>
        </p:txBody>
      </p:sp>
      <p:pic>
        <p:nvPicPr>
          <p:cNvPr id="11" name="Content Placeholder 4">
            <a:extLst>
              <a:ext uri="{FF2B5EF4-FFF2-40B4-BE49-F238E27FC236}">
                <a16:creationId xmlns:a16="http://schemas.microsoft.com/office/drawing/2014/main" id="{5BC71E93-D6B6-3C4B-AD67-06D1BE1D2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657" y="6033224"/>
            <a:ext cx="2120577" cy="535291"/>
          </a:xfrm>
          <a:prstGeom prst="rect">
            <a:avLst/>
          </a:prstGeom>
        </p:spPr>
      </p:pic>
      <p:pic>
        <p:nvPicPr>
          <p:cNvPr id="12" name="Picture 11">
            <a:extLst>
              <a:ext uri="{FF2B5EF4-FFF2-40B4-BE49-F238E27FC236}">
                <a16:creationId xmlns:a16="http://schemas.microsoft.com/office/drawing/2014/main" id="{C87B8216-96EB-2141-82AB-0178E44DFE3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82970" y="6025357"/>
            <a:ext cx="1489095" cy="550965"/>
          </a:xfrm>
          <a:prstGeom prst="rect">
            <a:avLst/>
          </a:prstGeom>
        </p:spPr>
      </p:pic>
      <p:pic>
        <p:nvPicPr>
          <p:cNvPr id="13" name="Picture 12">
            <a:extLst>
              <a:ext uri="{FF2B5EF4-FFF2-40B4-BE49-F238E27FC236}">
                <a16:creationId xmlns:a16="http://schemas.microsoft.com/office/drawing/2014/main" id="{9FEB0B35-DB7E-1040-9DDA-E744CCC844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766" y="6011161"/>
            <a:ext cx="1769289" cy="586730"/>
          </a:xfrm>
          <a:prstGeom prst="rect">
            <a:avLst/>
          </a:prstGeom>
        </p:spPr>
      </p:pic>
    </p:spTree>
    <p:extLst>
      <p:ext uri="{BB962C8B-B14F-4D97-AF65-F5344CB8AC3E}">
        <p14:creationId xmlns:p14="http://schemas.microsoft.com/office/powerpoint/2010/main" val="226351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1AF2CC-9E81-2148-8411-FC3EFD2BD8F3}"/>
              </a:ext>
            </a:extLst>
          </p:cNvPr>
          <p:cNvSpPr/>
          <p:nvPr/>
        </p:nvSpPr>
        <p:spPr>
          <a:xfrm>
            <a:off x="608134" y="1356189"/>
            <a:ext cx="10868100" cy="44384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5E9361-6398-804C-975B-1931C3F7BBCE}"/>
              </a:ext>
            </a:extLst>
          </p:cNvPr>
          <p:cNvSpPr/>
          <p:nvPr/>
        </p:nvSpPr>
        <p:spPr>
          <a:xfrm rot="10800000" flipV="1">
            <a:off x="0" y="464253"/>
            <a:ext cx="3164440"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C2A32E63-7926-BD43-A7BF-337F55D4DDE4}"/>
              </a:ext>
            </a:extLst>
          </p:cNvPr>
          <p:cNvSpPr txBox="1"/>
          <p:nvPr/>
        </p:nvSpPr>
        <p:spPr>
          <a:xfrm>
            <a:off x="388341" y="745530"/>
            <a:ext cx="3824063"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Partners</a:t>
            </a:r>
          </a:p>
        </p:txBody>
      </p:sp>
      <p:sp>
        <p:nvSpPr>
          <p:cNvPr id="8" name="TextBox 7">
            <a:extLst>
              <a:ext uri="{FF2B5EF4-FFF2-40B4-BE49-F238E27FC236}">
                <a16:creationId xmlns:a16="http://schemas.microsoft.com/office/drawing/2014/main" id="{9CFDEA5C-FDEA-424C-8292-B484C91C2A56}"/>
              </a:ext>
            </a:extLst>
          </p:cNvPr>
          <p:cNvSpPr txBox="1"/>
          <p:nvPr/>
        </p:nvSpPr>
        <p:spPr>
          <a:xfrm>
            <a:off x="1339531" y="2100526"/>
            <a:ext cx="9405305" cy="3046988"/>
          </a:xfrm>
          <a:prstGeom prst="rect">
            <a:avLst/>
          </a:prstGeom>
          <a:noFill/>
        </p:spPr>
        <p:txBody>
          <a:bodyPr wrap="square" rtlCol="0">
            <a:spAutoFit/>
          </a:bodyPr>
          <a:lstStyle/>
          <a:p>
            <a:pPr marL="457200" indent="-457200">
              <a:buFont typeface="Wingdings" panose="05000000000000000000" pitchFamily="2" charset="2"/>
              <a:buChar char="§"/>
            </a:pPr>
            <a:r>
              <a:rPr lang="en-US" sz="3200" b="1" dirty="0">
                <a:latin typeface="Arial" panose="020B0604020202020204" pitchFamily="34" charset="0"/>
                <a:cs typeface="Arial" panose="020B0604020202020204" pitchFamily="34" charset="0"/>
              </a:rPr>
              <a:t>Who are existing or new partners, and what could their potential roles be?</a:t>
            </a:r>
          </a:p>
          <a:p>
            <a:r>
              <a:rPr lang="en-US" sz="3200" b="1" dirty="0">
                <a:latin typeface="Arial" panose="020B0604020202020204" pitchFamily="34" charset="0"/>
                <a:cs typeface="Arial" panose="020B0604020202020204" pitchFamily="34" charset="0"/>
              </a:rPr>
              <a:t> </a:t>
            </a:r>
          </a:p>
          <a:p>
            <a:pPr marL="457200" indent="-457200">
              <a:buFont typeface="Wingdings" panose="05000000000000000000" pitchFamily="2" charset="2"/>
              <a:buChar char="§"/>
            </a:pPr>
            <a:r>
              <a:rPr lang="en-US" sz="3200" b="1" dirty="0">
                <a:latin typeface="Arial" panose="020B0604020202020204" pitchFamily="34" charset="0"/>
                <a:cs typeface="Arial" panose="020B0604020202020204" pitchFamily="34" charset="0"/>
              </a:rPr>
              <a:t>Who would I need to partner with to create literacy-rich laundromats in my community? How can I establish a connection with them?</a:t>
            </a:r>
          </a:p>
        </p:txBody>
      </p:sp>
      <p:pic>
        <p:nvPicPr>
          <p:cNvPr id="9" name="Content Placeholder 4">
            <a:extLst>
              <a:ext uri="{FF2B5EF4-FFF2-40B4-BE49-F238E27FC236}">
                <a16:creationId xmlns:a16="http://schemas.microsoft.com/office/drawing/2014/main" id="{F2ABED6E-9C7A-B24D-9EF3-E4FF6668F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657" y="6033224"/>
            <a:ext cx="2120577" cy="535291"/>
          </a:xfrm>
          <a:prstGeom prst="rect">
            <a:avLst/>
          </a:prstGeom>
        </p:spPr>
      </p:pic>
      <p:pic>
        <p:nvPicPr>
          <p:cNvPr id="10" name="Picture 9">
            <a:extLst>
              <a:ext uri="{FF2B5EF4-FFF2-40B4-BE49-F238E27FC236}">
                <a16:creationId xmlns:a16="http://schemas.microsoft.com/office/drawing/2014/main" id="{E2A5E589-5751-1644-AAC2-9B5EC51BB0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82970" y="6025357"/>
            <a:ext cx="1489095" cy="550965"/>
          </a:xfrm>
          <a:prstGeom prst="rect">
            <a:avLst/>
          </a:prstGeom>
        </p:spPr>
      </p:pic>
      <p:pic>
        <p:nvPicPr>
          <p:cNvPr id="11" name="Picture 10">
            <a:extLst>
              <a:ext uri="{FF2B5EF4-FFF2-40B4-BE49-F238E27FC236}">
                <a16:creationId xmlns:a16="http://schemas.microsoft.com/office/drawing/2014/main" id="{740F5AD2-E125-E24B-BE7D-6F84639E07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766" y="6011161"/>
            <a:ext cx="1769289" cy="586730"/>
          </a:xfrm>
          <a:prstGeom prst="rect">
            <a:avLst/>
          </a:prstGeom>
        </p:spPr>
      </p:pic>
    </p:spTree>
    <p:extLst>
      <p:ext uri="{BB962C8B-B14F-4D97-AF65-F5344CB8AC3E}">
        <p14:creationId xmlns:p14="http://schemas.microsoft.com/office/powerpoint/2010/main" val="247316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ABE74F7-D22B-AD49-8EF1-9A9E3E5F2342}"/>
              </a:ext>
            </a:extLst>
          </p:cNvPr>
          <p:cNvSpPr/>
          <p:nvPr/>
        </p:nvSpPr>
        <p:spPr>
          <a:xfrm>
            <a:off x="608134" y="1356189"/>
            <a:ext cx="10868100" cy="44384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1FD6EC2-38EE-4861-8D5E-8E289959B8AE}"/>
              </a:ext>
            </a:extLst>
          </p:cNvPr>
          <p:cNvSpPr txBox="1"/>
          <p:nvPr/>
        </p:nvSpPr>
        <p:spPr>
          <a:xfrm>
            <a:off x="2229492" y="2712320"/>
            <a:ext cx="796852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Use the “Raise Hand” button and share your commitment </a:t>
            </a:r>
          </a:p>
          <a:p>
            <a:r>
              <a:rPr lang="en-US" sz="4000" b="1" dirty="0">
                <a:latin typeface="Arial" panose="020B0604020202020204" pitchFamily="34" charset="0"/>
                <a:cs typeface="Arial" panose="020B0604020202020204" pitchFamily="34" charset="0"/>
              </a:rPr>
              <a:t>with the group! </a:t>
            </a:r>
          </a:p>
        </p:txBody>
      </p:sp>
      <p:sp>
        <p:nvSpPr>
          <p:cNvPr id="9" name="Rectangle 8">
            <a:extLst>
              <a:ext uri="{FF2B5EF4-FFF2-40B4-BE49-F238E27FC236}">
                <a16:creationId xmlns:a16="http://schemas.microsoft.com/office/drawing/2014/main" id="{5A313283-2244-A249-8CC5-709E0F92AFFC}"/>
              </a:ext>
            </a:extLst>
          </p:cNvPr>
          <p:cNvSpPr/>
          <p:nvPr/>
        </p:nvSpPr>
        <p:spPr>
          <a:xfrm rot="10800000" flipV="1">
            <a:off x="-1" y="464253"/>
            <a:ext cx="7654247"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1EE23A62-6DF7-D345-815B-9C6B51B89F29}"/>
              </a:ext>
            </a:extLst>
          </p:cNvPr>
          <p:cNvSpPr txBox="1"/>
          <p:nvPr/>
        </p:nvSpPr>
        <p:spPr>
          <a:xfrm>
            <a:off x="388341" y="745530"/>
            <a:ext cx="7930159"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Action Plan: Group Sharing</a:t>
            </a:r>
          </a:p>
        </p:txBody>
      </p:sp>
      <p:pic>
        <p:nvPicPr>
          <p:cNvPr id="12" name="Content Placeholder 4">
            <a:extLst>
              <a:ext uri="{FF2B5EF4-FFF2-40B4-BE49-F238E27FC236}">
                <a16:creationId xmlns:a16="http://schemas.microsoft.com/office/drawing/2014/main" id="{6FD0115C-86A1-E54D-BCD2-632A35FB2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657" y="6033224"/>
            <a:ext cx="2120577" cy="535291"/>
          </a:xfrm>
          <a:prstGeom prst="rect">
            <a:avLst/>
          </a:prstGeom>
        </p:spPr>
      </p:pic>
      <p:pic>
        <p:nvPicPr>
          <p:cNvPr id="14" name="Picture 13">
            <a:extLst>
              <a:ext uri="{FF2B5EF4-FFF2-40B4-BE49-F238E27FC236}">
                <a16:creationId xmlns:a16="http://schemas.microsoft.com/office/drawing/2014/main" id="{AC8DFCB3-38D5-0248-A00E-A7AF87792F7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82970" y="6025357"/>
            <a:ext cx="1489095" cy="550965"/>
          </a:xfrm>
          <a:prstGeom prst="rect">
            <a:avLst/>
          </a:prstGeom>
        </p:spPr>
      </p:pic>
      <p:pic>
        <p:nvPicPr>
          <p:cNvPr id="15" name="Picture 14">
            <a:extLst>
              <a:ext uri="{FF2B5EF4-FFF2-40B4-BE49-F238E27FC236}">
                <a16:creationId xmlns:a16="http://schemas.microsoft.com/office/drawing/2014/main" id="{87A0D19E-2CD0-154A-A84D-F3BFB740DC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766" y="6011161"/>
            <a:ext cx="1769289" cy="586730"/>
          </a:xfrm>
          <a:prstGeom prst="rect">
            <a:avLst/>
          </a:prstGeom>
        </p:spPr>
      </p:pic>
    </p:spTree>
    <p:extLst>
      <p:ext uri="{BB962C8B-B14F-4D97-AF65-F5344CB8AC3E}">
        <p14:creationId xmlns:p14="http://schemas.microsoft.com/office/powerpoint/2010/main" val="271345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78141D-A25B-CC43-BD21-B52494E14A59}"/>
              </a:ext>
            </a:extLst>
          </p:cNvPr>
          <p:cNvSpPr/>
          <p:nvPr/>
        </p:nvSpPr>
        <p:spPr>
          <a:xfrm>
            <a:off x="661950" y="2159903"/>
            <a:ext cx="10868100" cy="36997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938271A-D79E-4621-AFB4-EDE06ECEE708}"/>
              </a:ext>
            </a:extLst>
          </p:cNvPr>
          <p:cNvPicPr>
            <a:picLocks noChangeAspect="1"/>
          </p:cNvPicPr>
          <p:nvPr/>
        </p:nvPicPr>
        <p:blipFill>
          <a:blip r:embed="rId3"/>
          <a:stretch>
            <a:fillRect/>
          </a:stretch>
        </p:blipFill>
        <p:spPr>
          <a:xfrm>
            <a:off x="5644669" y="1850792"/>
            <a:ext cx="5434555" cy="1736577"/>
          </a:xfrm>
          <a:prstGeom prst="rect">
            <a:avLst/>
          </a:prstGeom>
        </p:spPr>
      </p:pic>
      <p:sp>
        <p:nvSpPr>
          <p:cNvPr id="3" name="Rectangle 2">
            <a:extLst>
              <a:ext uri="{FF2B5EF4-FFF2-40B4-BE49-F238E27FC236}">
                <a16:creationId xmlns:a16="http://schemas.microsoft.com/office/drawing/2014/main" id="{34EA2A63-9262-4082-9E97-1884D036B325}"/>
              </a:ext>
            </a:extLst>
          </p:cNvPr>
          <p:cNvSpPr/>
          <p:nvPr/>
        </p:nvSpPr>
        <p:spPr>
          <a:xfrm>
            <a:off x="938711" y="2433404"/>
            <a:ext cx="4565376" cy="561820"/>
          </a:xfrm>
          <a:prstGeom prst="rect">
            <a:avLst/>
          </a:prstGeom>
        </p:spPr>
        <p:txBody>
          <a:bodyPr wrap="square">
            <a:spAutoFit/>
          </a:bodyPr>
          <a:lstStyle/>
          <a:p>
            <a:pPr>
              <a:lnSpc>
                <a:spcPct val="120000"/>
              </a:lnSpc>
            </a:pPr>
            <a:r>
              <a:rPr lang="en-US" sz="2800" b="1" dirty="0">
                <a:latin typeface="Arial" panose="020B0604020202020204" pitchFamily="34" charset="0"/>
                <a:cs typeface="Arial" panose="020B0604020202020204" pitchFamily="34" charset="0"/>
              </a:rPr>
              <a:t>Submit your Action Plan!</a:t>
            </a:r>
          </a:p>
        </p:txBody>
      </p:sp>
      <p:sp>
        <p:nvSpPr>
          <p:cNvPr id="7" name="Rectangle 6">
            <a:extLst>
              <a:ext uri="{FF2B5EF4-FFF2-40B4-BE49-F238E27FC236}">
                <a16:creationId xmlns:a16="http://schemas.microsoft.com/office/drawing/2014/main" id="{992E84E1-D1FD-4B6A-88EF-2E20E51C19BE}"/>
              </a:ext>
            </a:extLst>
          </p:cNvPr>
          <p:cNvSpPr/>
          <p:nvPr/>
        </p:nvSpPr>
        <p:spPr>
          <a:xfrm>
            <a:off x="938711" y="3354644"/>
            <a:ext cx="4379493" cy="2126608"/>
          </a:xfrm>
          <a:prstGeom prst="rect">
            <a:avLst/>
          </a:prstGeom>
        </p:spPr>
        <p:txBody>
          <a:bodyPr wrap="square">
            <a:spAutoFit/>
          </a:bodyPr>
          <a:lstStyle/>
          <a:p>
            <a:pPr>
              <a:lnSpc>
                <a:spcPct val="120000"/>
              </a:lnSpc>
            </a:pPr>
            <a:r>
              <a:rPr lang="en-US" sz="2400" dirty="0">
                <a:latin typeface="Arial" panose="020B0604020202020204" pitchFamily="34" charset="0"/>
                <a:cs typeface="Arial" panose="020B0604020202020204" pitchFamily="34" charset="0"/>
              </a:rPr>
              <a:t>Google Forms: </a:t>
            </a:r>
            <a:r>
              <a:rPr lang="en-US" sz="2000" dirty="0">
                <a:solidFill>
                  <a:srgbClr val="FF9C2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https://bit.ly/3ikcYFV</a:t>
            </a:r>
            <a:endParaRPr lang="en-US" sz="2000" dirty="0">
              <a:solidFill>
                <a:srgbClr val="FF9C2B"/>
              </a:solidFill>
              <a:latin typeface="Arial" panose="020B0604020202020204" pitchFamily="34" charset="0"/>
              <a:cs typeface="Arial" panose="020B0604020202020204" pitchFamily="34" charset="0"/>
            </a:endParaRPr>
          </a:p>
          <a:p>
            <a:pPr>
              <a:lnSpc>
                <a:spcPct val="120000"/>
              </a:lnSpc>
            </a:pPr>
            <a:endParaRPr lang="en-US" sz="2000" dirty="0">
              <a:latin typeface="Arial" panose="020B0604020202020204" pitchFamily="34" charset="0"/>
              <a:cs typeface="Arial" panose="020B0604020202020204" pitchFamily="34" charset="0"/>
            </a:endParaRPr>
          </a:p>
          <a:p>
            <a:pPr>
              <a:lnSpc>
                <a:spcPct val="120000"/>
              </a:lnSpc>
            </a:pPr>
            <a:r>
              <a:rPr lang="en-US" sz="2400" dirty="0">
                <a:latin typeface="Arial" panose="020B0604020202020204" pitchFamily="34" charset="0"/>
                <a:cs typeface="Arial" panose="020B0604020202020204" pitchFamily="34" charset="0"/>
              </a:rPr>
              <a:t>Email: </a:t>
            </a:r>
            <a:r>
              <a:rPr lang="en-US" sz="2000" dirty="0">
                <a:solidFill>
                  <a:srgbClr val="FF9C2B"/>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summit2020@laundrycares.org</a:t>
            </a:r>
            <a:endParaRPr lang="en-US" sz="2400" dirty="0">
              <a:solidFill>
                <a:srgbClr val="FF9C2B"/>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C7AC66D-7423-4D9B-9F9D-2C6DEE4E4F7C}"/>
              </a:ext>
            </a:extLst>
          </p:cNvPr>
          <p:cNvSpPr txBox="1"/>
          <p:nvPr/>
        </p:nvSpPr>
        <p:spPr>
          <a:xfrm>
            <a:off x="5853107" y="4101441"/>
            <a:ext cx="4930785"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would love to feature your commitment during the closing session on September 22! Check “Yes” in the </a:t>
            </a:r>
            <a:r>
              <a:rPr lang="en-US" sz="2000" dirty="0">
                <a:solidFill>
                  <a:srgbClr val="FF9C2B"/>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Google Form</a:t>
            </a:r>
            <a:r>
              <a:rPr lang="en-US" sz="2000" dirty="0">
                <a:latin typeface="Arial" panose="020B0604020202020204" pitchFamily="34" charset="0"/>
                <a:cs typeface="Arial" panose="020B0604020202020204" pitchFamily="34" charset="0"/>
              </a:rPr>
              <a:t> for a chance to be featured.</a:t>
            </a:r>
          </a:p>
        </p:txBody>
      </p:sp>
      <p:sp>
        <p:nvSpPr>
          <p:cNvPr id="13" name="Rectangle 12">
            <a:extLst>
              <a:ext uri="{FF2B5EF4-FFF2-40B4-BE49-F238E27FC236}">
                <a16:creationId xmlns:a16="http://schemas.microsoft.com/office/drawing/2014/main" id="{C7084F94-248C-DE46-9CEE-4A82CFF3CC2F}"/>
              </a:ext>
            </a:extLst>
          </p:cNvPr>
          <p:cNvSpPr/>
          <p:nvPr/>
        </p:nvSpPr>
        <p:spPr>
          <a:xfrm rot="10800000" flipV="1">
            <a:off x="-2" y="464253"/>
            <a:ext cx="3637053"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1B54EBD6-B721-6C48-9F60-0091CDEEE640}"/>
              </a:ext>
            </a:extLst>
          </p:cNvPr>
          <p:cNvSpPr txBox="1"/>
          <p:nvPr/>
        </p:nvSpPr>
        <p:spPr>
          <a:xfrm>
            <a:off x="388342" y="745530"/>
            <a:ext cx="3094598"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Next Steps</a:t>
            </a:r>
          </a:p>
        </p:txBody>
      </p:sp>
      <p:pic>
        <p:nvPicPr>
          <p:cNvPr id="16" name="Content Placeholder 4">
            <a:extLst>
              <a:ext uri="{FF2B5EF4-FFF2-40B4-BE49-F238E27FC236}">
                <a16:creationId xmlns:a16="http://schemas.microsoft.com/office/drawing/2014/main" id="{586A77BA-172E-4A4C-AE7F-FB562BD436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5657" y="6033224"/>
            <a:ext cx="2120577" cy="535291"/>
          </a:xfrm>
          <a:prstGeom prst="rect">
            <a:avLst/>
          </a:prstGeom>
        </p:spPr>
      </p:pic>
      <p:pic>
        <p:nvPicPr>
          <p:cNvPr id="17" name="Picture 16">
            <a:extLst>
              <a:ext uri="{FF2B5EF4-FFF2-40B4-BE49-F238E27FC236}">
                <a16:creationId xmlns:a16="http://schemas.microsoft.com/office/drawing/2014/main" id="{B2CBA9B8-992D-5A48-B707-C3D3913D3BA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682970" y="6025357"/>
            <a:ext cx="1489095" cy="550965"/>
          </a:xfrm>
          <a:prstGeom prst="rect">
            <a:avLst/>
          </a:prstGeom>
        </p:spPr>
      </p:pic>
      <p:pic>
        <p:nvPicPr>
          <p:cNvPr id="18" name="Picture 17">
            <a:extLst>
              <a:ext uri="{FF2B5EF4-FFF2-40B4-BE49-F238E27FC236}">
                <a16:creationId xmlns:a16="http://schemas.microsoft.com/office/drawing/2014/main" id="{31FC1446-068D-C54C-AA14-EE94618AF8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4766" y="6011161"/>
            <a:ext cx="1769289" cy="586730"/>
          </a:xfrm>
          <a:prstGeom prst="rect">
            <a:avLst/>
          </a:prstGeom>
        </p:spPr>
      </p:pic>
    </p:spTree>
    <p:extLst>
      <p:ext uri="{BB962C8B-B14F-4D97-AF65-F5344CB8AC3E}">
        <p14:creationId xmlns:p14="http://schemas.microsoft.com/office/powerpoint/2010/main" val="282792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14043D-FE76-49D3-833B-BD52D6572620}"/>
              </a:ext>
            </a:extLst>
          </p:cNvPr>
          <p:cNvSpPr/>
          <p:nvPr/>
        </p:nvSpPr>
        <p:spPr>
          <a:xfrm>
            <a:off x="0" y="534256"/>
            <a:ext cx="12192000" cy="48644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CA67FC-8B05-4AE1-9A19-B604FED7E61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0587" y="5842106"/>
            <a:ext cx="1655543" cy="612551"/>
          </a:xfrm>
          <a:prstGeom prst="rect">
            <a:avLst/>
          </a:prstGeom>
        </p:spPr>
      </p:pic>
      <p:pic>
        <p:nvPicPr>
          <p:cNvPr id="6" name="Content Placeholder 4">
            <a:extLst>
              <a:ext uri="{FF2B5EF4-FFF2-40B4-BE49-F238E27FC236}">
                <a16:creationId xmlns:a16="http://schemas.microsoft.com/office/drawing/2014/main" id="{8C7F49A2-6406-4C7C-86E3-0D932247BE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0947" y="5824589"/>
            <a:ext cx="2426646" cy="612551"/>
          </a:xfrm>
          <a:prstGeom prst="rect">
            <a:avLst/>
          </a:prstGeom>
        </p:spPr>
      </p:pic>
      <p:pic>
        <p:nvPicPr>
          <p:cNvPr id="4" name="Picture 3">
            <a:extLst>
              <a:ext uri="{FF2B5EF4-FFF2-40B4-BE49-F238E27FC236}">
                <a16:creationId xmlns:a16="http://schemas.microsoft.com/office/drawing/2014/main" id="{1B219EF2-7666-4B49-90F4-C1907B0786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40" y="5817674"/>
            <a:ext cx="1994505" cy="661416"/>
          </a:xfrm>
          <a:prstGeom prst="rect">
            <a:avLst/>
          </a:prstGeom>
        </p:spPr>
      </p:pic>
      <p:sp>
        <p:nvSpPr>
          <p:cNvPr id="12" name="Title 1">
            <a:extLst>
              <a:ext uri="{FF2B5EF4-FFF2-40B4-BE49-F238E27FC236}">
                <a16:creationId xmlns:a16="http://schemas.microsoft.com/office/drawing/2014/main" id="{67E0C1BE-9531-4C1D-B6C8-BFF4B602060D}"/>
              </a:ext>
            </a:extLst>
          </p:cNvPr>
          <p:cNvSpPr txBox="1">
            <a:spLocks/>
          </p:cNvSpPr>
          <p:nvPr/>
        </p:nvSpPr>
        <p:spPr>
          <a:xfrm>
            <a:off x="5277309" y="115252"/>
            <a:ext cx="6036198" cy="39100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Arial" panose="020B0604020202020204" pitchFamily="34" charset="0"/>
                <a:cs typeface="Arial" panose="020B0604020202020204" pitchFamily="34" charset="0"/>
              </a:rPr>
              <a:t>Jeff Gardner,</a:t>
            </a:r>
          </a:p>
          <a:p>
            <a:r>
              <a:rPr lang="en-US" sz="4800" dirty="0">
                <a:latin typeface="Arial" panose="020B0604020202020204" pitchFamily="34" charset="0"/>
                <a:cs typeface="Arial" panose="020B0604020202020204" pitchFamily="34" charset="0"/>
              </a:rPr>
              <a:t>The Laundry Doctor</a:t>
            </a:r>
          </a:p>
        </p:txBody>
      </p:sp>
      <p:sp>
        <p:nvSpPr>
          <p:cNvPr id="8" name="Rectangle 7">
            <a:extLst>
              <a:ext uri="{FF2B5EF4-FFF2-40B4-BE49-F238E27FC236}">
                <a16:creationId xmlns:a16="http://schemas.microsoft.com/office/drawing/2014/main" id="{054740DD-D663-4704-8056-7D35B0C8CF63}"/>
              </a:ext>
            </a:extLst>
          </p:cNvPr>
          <p:cNvSpPr/>
          <p:nvPr/>
        </p:nvSpPr>
        <p:spPr>
          <a:xfrm>
            <a:off x="315588" y="208601"/>
            <a:ext cx="8523611" cy="1073709"/>
          </a:xfrm>
          <a:prstGeom prst="rect">
            <a:avLst/>
          </a:prstGeom>
          <a:solidFill>
            <a:srgbClr val="7BC04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08AB1E61-C959-436C-A3D4-28069458629F}"/>
              </a:ext>
            </a:extLst>
          </p:cNvPr>
          <p:cNvSpPr>
            <a:spLocks noGrp="1"/>
          </p:cNvSpPr>
          <p:nvPr/>
        </p:nvSpPr>
        <p:spPr>
          <a:xfrm>
            <a:off x="629813" y="333545"/>
            <a:ext cx="8209387" cy="7482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342891" marR="0" lvl="0" indent="-165096" algn="l" rtl="0" eaLnBrk="1" hangingPunct="1">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32" marR="0" lvl="1" indent="-133347" algn="l" rtl="0" eaLnBrk="1" hangingPunct="1">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01597"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349" marR="0" lvl="4"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537" marR="0" lvl="5"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26" marR="0" lvl="6"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914" marR="0" lvl="7"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103" marR="0" lvl="8" indent="-114297" algn="l" rtl="0" eaLnBrk="1" hangingPunct="1">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796" indent="0">
              <a:buNone/>
            </a:pPr>
            <a:r>
              <a:rPr lang="en-US" sz="4000" b="1" dirty="0">
                <a:solidFill>
                  <a:schemeClr val="bg1"/>
                </a:solidFill>
                <a:latin typeface="Arial" panose="020B0604020202020204" pitchFamily="34" charset="0"/>
                <a:cs typeface="Arial" panose="020B0604020202020204" pitchFamily="34" charset="0"/>
              </a:rPr>
              <a:t>Welcome Laundromat Owners </a:t>
            </a:r>
          </a:p>
        </p:txBody>
      </p:sp>
      <p:pic>
        <p:nvPicPr>
          <p:cNvPr id="10" name="Picture 2" descr="PlanetLaundry Podcast, Episode 3: The Laundry Doctor - Serving in Uncertain  Times - PlanetLaundry">
            <a:extLst>
              <a:ext uri="{FF2B5EF4-FFF2-40B4-BE49-F238E27FC236}">
                <a16:creationId xmlns:a16="http://schemas.microsoft.com/office/drawing/2014/main" id="{515975B7-1F8D-2D42-8844-0CEB72A29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 y="1525240"/>
            <a:ext cx="3873429" cy="387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0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D9C94B7-B050-4CA7-83FE-CA1733C09376}"/>
              </a:ext>
            </a:extLst>
          </p:cNvPr>
          <p:cNvSpPr/>
          <p:nvPr/>
        </p:nvSpPr>
        <p:spPr>
          <a:xfrm>
            <a:off x="147962" y="1"/>
            <a:ext cx="12044038" cy="374302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BD2ABCC-C682-4C0B-9FBA-9E0D230038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3526" y="6127600"/>
            <a:ext cx="1508135" cy="558010"/>
          </a:xfrm>
          <a:prstGeom prst="rect">
            <a:avLst/>
          </a:prstGeom>
        </p:spPr>
      </p:pic>
      <p:pic>
        <p:nvPicPr>
          <p:cNvPr id="6" name="Content Placeholder 4">
            <a:extLst>
              <a:ext uri="{FF2B5EF4-FFF2-40B4-BE49-F238E27FC236}">
                <a16:creationId xmlns:a16="http://schemas.microsoft.com/office/drawing/2014/main" id="{6D7A498F-61BF-4FB5-8816-1034D7BC6E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7769" y="6127600"/>
            <a:ext cx="1994505" cy="503467"/>
          </a:xfrm>
          <a:prstGeom prst="rect">
            <a:avLst/>
          </a:prstGeom>
        </p:spPr>
      </p:pic>
      <p:pic>
        <p:nvPicPr>
          <p:cNvPr id="4" name="Picture 3">
            <a:extLst>
              <a:ext uri="{FF2B5EF4-FFF2-40B4-BE49-F238E27FC236}">
                <a16:creationId xmlns:a16="http://schemas.microsoft.com/office/drawing/2014/main" id="{4F148FDE-8E1A-4F34-8913-9F66E6ECB6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7243" y="6083464"/>
            <a:ext cx="1815777" cy="602146"/>
          </a:xfrm>
          <a:prstGeom prst="rect">
            <a:avLst/>
          </a:prstGeom>
        </p:spPr>
      </p:pic>
      <p:sp>
        <p:nvSpPr>
          <p:cNvPr id="13" name="Title 1">
            <a:extLst>
              <a:ext uri="{FF2B5EF4-FFF2-40B4-BE49-F238E27FC236}">
                <a16:creationId xmlns:a16="http://schemas.microsoft.com/office/drawing/2014/main" id="{045816C9-9B66-465C-A8FB-3BAB37C75CBB}"/>
              </a:ext>
            </a:extLst>
          </p:cNvPr>
          <p:cNvSpPr txBox="1">
            <a:spLocks/>
          </p:cNvSpPr>
          <p:nvPr/>
        </p:nvSpPr>
        <p:spPr>
          <a:xfrm>
            <a:off x="5109027" y="4566617"/>
            <a:ext cx="2857500" cy="106025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Arial" panose="020B0604020202020204" pitchFamily="34" charset="0"/>
                <a:cs typeface="Arial" panose="020B0604020202020204" pitchFamily="34" charset="0"/>
              </a:rPr>
              <a:t>Greg Jacobs </a:t>
            </a:r>
          </a:p>
          <a:p>
            <a:pPr>
              <a:lnSpc>
                <a:spcPct val="100000"/>
              </a:lnSpc>
            </a:pPr>
            <a:r>
              <a:rPr lang="en-US" sz="2400" dirty="0">
                <a:latin typeface="Arial" panose="020B0604020202020204" pitchFamily="34" charset="0"/>
                <a:cs typeface="Arial" panose="020B0604020202020204" pitchFamily="34" charset="0"/>
              </a:rPr>
              <a:t>Writer &amp; Co-Director,</a:t>
            </a:r>
          </a:p>
          <a:p>
            <a:pPr>
              <a:lnSpc>
                <a:spcPct val="100000"/>
              </a:lnSpc>
            </a:pPr>
            <a:r>
              <a:rPr lang="en-US" sz="2400" i="1" dirty="0">
                <a:latin typeface="Arial" panose="020B0604020202020204" pitchFamily="34" charset="0"/>
                <a:cs typeface="Arial" panose="020B0604020202020204" pitchFamily="34" charset="0"/>
              </a:rPr>
              <a:t>No Small Matter </a:t>
            </a:r>
          </a:p>
        </p:txBody>
      </p:sp>
      <p:pic>
        <p:nvPicPr>
          <p:cNvPr id="9" name="Picture 2" descr="Amazon.com: No Small Matter: Alfre Woodard, Cookie Monster, Danny Alpert,  Greg Jacobs, Jon Siskel: Movies &amp; TV">
            <a:extLst>
              <a:ext uri="{FF2B5EF4-FFF2-40B4-BE49-F238E27FC236}">
                <a16:creationId xmlns:a16="http://schemas.microsoft.com/office/drawing/2014/main" id="{65998AF8-A3A1-4384-A472-673097989D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5" y="0"/>
            <a:ext cx="48879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wearing a suit and tie smiling at the camera&#10;&#10;Description automatically generated">
            <a:extLst>
              <a:ext uri="{FF2B5EF4-FFF2-40B4-BE49-F238E27FC236}">
                <a16:creationId xmlns:a16="http://schemas.microsoft.com/office/drawing/2014/main" id="{C13F67BB-53DC-41A7-AA3E-3427E633A5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4211" y="1568425"/>
            <a:ext cx="3049346" cy="3049346"/>
          </a:xfrm>
          <a:prstGeom prst="rect">
            <a:avLst/>
          </a:prstGeom>
        </p:spPr>
      </p:pic>
      <p:sp>
        <p:nvSpPr>
          <p:cNvPr id="11" name="Title 1">
            <a:extLst>
              <a:ext uri="{FF2B5EF4-FFF2-40B4-BE49-F238E27FC236}">
                <a16:creationId xmlns:a16="http://schemas.microsoft.com/office/drawing/2014/main" id="{BF756CA7-1202-4034-BD65-E52B3D55DF0F}"/>
              </a:ext>
            </a:extLst>
          </p:cNvPr>
          <p:cNvSpPr txBox="1">
            <a:spLocks/>
          </p:cNvSpPr>
          <p:nvPr/>
        </p:nvSpPr>
        <p:spPr>
          <a:xfrm>
            <a:off x="8738146" y="4661489"/>
            <a:ext cx="2857500" cy="106025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200" b="1" dirty="0">
                <a:latin typeface="Arial" panose="020B0604020202020204" pitchFamily="34" charset="0"/>
                <a:cs typeface="Arial" panose="020B0604020202020204" pitchFamily="34" charset="0"/>
              </a:rPr>
              <a:t>Rachel Giannini</a:t>
            </a:r>
          </a:p>
          <a:p>
            <a:pPr>
              <a:lnSpc>
                <a:spcPct val="100000"/>
              </a:lnSpc>
            </a:pPr>
            <a:r>
              <a:rPr lang="en-US" sz="2200" dirty="0">
                <a:latin typeface="Arial" panose="020B0604020202020204" pitchFamily="34" charset="0"/>
                <a:cs typeface="Arial" panose="020B0604020202020204" pitchFamily="34" charset="0"/>
              </a:rPr>
              <a:t>Preschool Teacher Featured in Film</a:t>
            </a:r>
            <a:endParaRPr lang="en-US" sz="2200" i="1" dirty="0">
              <a:latin typeface="Arial" panose="020B0604020202020204" pitchFamily="34" charset="0"/>
              <a:cs typeface="Arial" panose="020B0604020202020204" pitchFamily="34" charset="0"/>
            </a:endParaRPr>
          </a:p>
        </p:txBody>
      </p:sp>
      <p:pic>
        <p:nvPicPr>
          <p:cNvPr id="10" name="Picture 9" descr="A person standing in front of a cake&#10;&#10;Description automatically generated">
            <a:extLst>
              <a:ext uri="{FF2B5EF4-FFF2-40B4-BE49-F238E27FC236}">
                <a16:creationId xmlns:a16="http://schemas.microsoft.com/office/drawing/2014/main" id="{A90602EF-43BE-4079-BC4C-B0D5FCC0B9D2}"/>
              </a:ext>
            </a:extLst>
          </p:cNvPr>
          <p:cNvPicPr>
            <a:picLocks noChangeAspect="1"/>
          </p:cNvPicPr>
          <p:nvPr/>
        </p:nvPicPr>
        <p:blipFill rotWithShape="1">
          <a:blip r:embed="rId9">
            <a:extLst>
              <a:ext uri="{28A0092B-C50C-407E-A947-70E740481C1C}">
                <a14:useLocalDpi xmlns:a14="http://schemas.microsoft.com/office/drawing/2010/main" val="0"/>
              </a:ext>
            </a:extLst>
          </a:blip>
          <a:srcRect l="40210"/>
          <a:stretch/>
        </p:blipFill>
        <p:spPr>
          <a:xfrm>
            <a:off x="8771034" y="1568425"/>
            <a:ext cx="2824612" cy="3057465"/>
          </a:xfrm>
          <a:prstGeom prst="rect">
            <a:avLst/>
          </a:prstGeom>
        </p:spPr>
      </p:pic>
      <p:sp>
        <p:nvSpPr>
          <p:cNvPr id="14" name="Title 1">
            <a:extLst>
              <a:ext uri="{FF2B5EF4-FFF2-40B4-BE49-F238E27FC236}">
                <a16:creationId xmlns:a16="http://schemas.microsoft.com/office/drawing/2014/main" id="{FA4B7FE2-6CF8-4B92-9E83-66F293618DAF}"/>
              </a:ext>
            </a:extLst>
          </p:cNvPr>
          <p:cNvSpPr txBox="1">
            <a:spLocks/>
          </p:cNvSpPr>
          <p:nvPr/>
        </p:nvSpPr>
        <p:spPr>
          <a:xfrm>
            <a:off x="5005739" y="305242"/>
            <a:ext cx="7905589" cy="10602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Film Screening &amp; Exclusive Conversation</a:t>
            </a:r>
          </a:p>
          <a:p>
            <a:r>
              <a:rPr lang="en-US" sz="2800" dirty="0">
                <a:latin typeface="Arial" panose="020B0604020202020204" pitchFamily="34" charset="0"/>
                <a:cs typeface="Arial" panose="020B0604020202020204" pitchFamily="34" charset="0"/>
              </a:rPr>
              <a:t>3:00–4:00p.m. ET Today </a:t>
            </a:r>
          </a:p>
        </p:txBody>
      </p:sp>
    </p:spTree>
    <p:extLst>
      <p:ext uri="{BB962C8B-B14F-4D97-AF65-F5344CB8AC3E}">
        <p14:creationId xmlns:p14="http://schemas.microsoft.com/office/powerpoint/2010/main" val="311524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614068-F310-4C5A-A3CF-149D398EB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34" y="281474"/>
            <a:ext cx="10185366" cy="4199077"/>
          </a:xfrm>
          <a:prstGeom prst="rect">
            <a:avLst/>
          </a:prstGeom>
        </p:spPr>
      </p:pic>
      <p:sp>
        <p:nvSpPr>
          <p:cNvPr id="8" name="Rectangle 7">
            <a:extLst>
              <a:ext uri="{FF2B5EF4-FFF2-40B4-BE49-F238E27FC236}">
                <a16:creationId xmlns:a16="http://schemas.microsoft.com/office/drawing/2014/main" id="{237EC214-BD37-A247-88A9-554DD2162E24}"/>
              </a:ext>
            </a:extLst>
          </p:cNvPr>
          <p:cNvSpPr/>
          <p:nvPr/>
        </p:nvSpPr>
        <p:spPr>
          <a:xfrm>
            <a:off x="0" y="3341076"/>
            <a:ext cx="8238743" cy="212773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40F6E34-6BA9-4527-A1C1-297C85F22F3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16161" y="6011604"/>
            <a:ext cx="1470309" cy="544014"/>
          </a:xfrm>
          <a:prstGeom prst="rect">
            <a:avLst/>
          </a:prstGeom>
        </p:spPr>
      </p:pic>
      <p:pic>
        <p:nvPicPr>
          <p:cNvPr id="6" name="Content Placeholder 4">
            <a:extLst>
              <a:ext uri="{FF2B5EF4-FFF2-40B4-BE49-F238E27FC236}">
                <a16:creationId xmlns:a16="http://schemas.microsoft.com/office/drawing/2014/main" id="{13BC68B8-76F9-44A9-AC31-47C7A7B1C7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1303" y="6011603"/>
            <a:ext cx="2155136" cy="544015"/>
          </a:xfrm>
          <a:prstGeom prst="rect">
            <a:avLst/>
          </a:prstGeom>
        </p:spPr>
      </p:pic>
      <p:pic>
        <p:nvPicPr>
          <p:cNvPr id="4" name="Picture 3">
            <a:extLst>
              <a:ext uri="{FF2B5EF4-FFF2-40B4-BE49-F238E27FC236}">
                <a16:creationId xmlns:a16="http://schemas.microsoft.com/office/drawing/2014/main" id="{8E648FCE-8287-485B-8949-73381BD4D6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7568" y="5989114"/>
            <a:ext cx="1771346" cy="587412"/>
          </a:xfrm>
          <a:prstGeom prst="rect">
            <a:avLst/>
          </a:prstGeom>
        </p:spPr>
      </p:pic>
      <p:sp>
        <p:nvSpPr>
          <p:cNvPr id="2" name="TextBox 1">
            <a:extLst>
              <a:ext uri="{FF2B5EF4-FFF2-40B4-BE49-F238E27FC236}">
                <a16:creationId xmlns:a16="http://schemas.microsoft.com/office/drawing/2014/main" id="{0FE519B3-2A58-354F-9657-1CC567C0BB06}"/>
              </a:ext>
            </a:extLst>
          </p:cNvPr>
          <p:cNvSpPr txBox="1"/>
          <p:nvPr/>
        </p:nvSpPr>
        <p:spPr>
          <a:xfrm>
            <a:off x="535793" y="3620115"/>
            <a:ext cx="7776103" cy="1569660"/>
          </a:xfrm>
          <a:prstGeom prst="rect">
            <a:avLst/>
          </a:prstGeom>
          <a:noFill/>
        </p:spPr>
        <p:txBody>
          <a:bodyPr wrap="square" rtlCol="0">
            <a:spAutoFit/>
          </a:bodyPr>
          <a:lstStyle/>
          <a:p>
            <a:r>
              <a:rPr lang="en-US" sz="3200" b="1" dirty="0">
                <a:solidFill>
                  <a:srgbClr val="007DC2"/>
                </a:solidFill>
                <a:latin typeface="Arial" panose="020B0604020202020204" pitchFamily="34" charset="0"/>
                <a:cs typeface="Arial" panose="020B0604020202020204" pitchFamily="34" charset="0"/>
              </a:rPr>
              <a:t>We look forward to seeing you again for our closing session on Tuesday, September 22 at 1:00 p.m. ET!</a:t>
            </a:r>
          </a:p>
        </p:txBody>
      </p:sp>
      <p:sp>
        <p:nvSpPr>
          <p:cNvPr id="11" name="TextBox 10">
            <a:extLst>
              <a:ext uri="{FF2B5EF4-FFF2-40B4-BE49-F238E27FC236}">
                <a16:creationId xmlns:a16="http://schemas.microsoft.com/office/drawing/2014/main" id="{174283DB-D821-4348-A801-8472D2DC3516}"/>
              </a:ext>
            </a:extLst>
          </p:cNvPr>
          <p:cNvSpPr txBox="1"/>
          <p:nvPr/>
        </p:nvSpPr>
        <p:spPr>
          <a:xfrm>
            <a:off x="341799" y="5909287"/>
            <a:ext cx="4956787" cy="646331"/>
          </a:xfrm>
          <a:prstGeom prst="rect">
            <a:avLst/>
          </a:prstGeom>
          <a:noFill/>
          <a:ln>
            <a:noFill/>
          </a:ln>
        </p:spPr>
        <p:txBody>
          <a:bodyPr wrap="square" rtlCol="0">
            <a:spAutoFit/>
          </a:bodyPr>
          <a:lstStyle/>
          <a:p>
            <a:r>
              <a:rPr lang="en-US" dirty="0"/>
              <a:t>Join the LaundryCares Network for free!</a:t>
            </a:r>
          </a:p>
          <a:p>
            <a:r>
              <a:rPr lang="en-US" dirty="0">
                <a:solidFill>
                  <a:srgbClr val="FF9C2B"/>
                </a:solidFill>
                <a:hlinkClick r:id="rId8" tooltip="Original URL: https://laundrycares.org/join-the-laundrycares-network/. Click or tap if you trust this link.">
                  <a:extLst>
                    <a:ext uri="{A12FA001-AC4F-418D-AE19-62706E023703}">
                      <ahyp:hlinkClr xmlns:ahyp="http://schemas.microsoft.com/office/drawing/2018/hyperlinkcolor" val="tx"/>
                    </a:ext>
                  </a:extLst>
                </a:hlinkClick>
              </a:rPr>
              <a:t>laundrycares.org/join-the-laundrycares-network/</a:t>
            </a:r>
            <a:endParaRPr lang="en-US" dirty="0">
              <a:solidFill>
                <a:srgbClr val="FF9C2B"/>
              </a:solidFill>
            </a:endParaRPr>
          </a:p>
        </p:txBody>
      </p:sp>
    </p:spTree>
    <p:extLst>
      <p:ext uri="{BB962C8B-B14F-4D97-AF65-F5344CB8AC3E}">
        <p14:creationId xmlns:p14="http://schemas.microsoft.com/office/powerpoint/2010/main" val="304920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ED6929-41D2-D34A-97FE-880FD4E7AA81}"/>
              </a:ext>
            </a:extLst>
          </p:cNvPr>
          <p:cNvSpPr txBox="1"/>
          <p:nvPr/>
        </p:nvSpPr>
        <p:spPr>
          <a:xfrm>
            <a:off x="819827" y="3805461"/>
            <a:ext cx="3332284" cy="2307664"/>
          </a:xfrm>
          <a:prstGeom prst="rect">
            <a:avLst/>
          </a:prstGeom>
          <a:solidFill>
            <a:schemeClr val="bg1">
              <a:lumMod val="95000"/>
            </a:schemeClr>
          </a:solidFill>
        </p:spPr>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spcBef>
                <a:spcPts val="600"/>
              </a:spcBef>
              <a:spcAft>
                <a:spcPts val="400"/>
              </a:spcAft>
            </a:pP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F019C44-2221-4FE2-BF1F-EA2A774A5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548" y="515681"/>
            <a:ext cx="3458076" cy="1146764"/>
          </a:xfrm>
          <a:prstGeom prst="rect">
            <a:avLst/>
          </a:prstGeom>
        </p:spPr>
      </p:pic>
      <p:sp>
        <p:nvSpPr>
          <p:cNvPr id="6" name="Rectangle 5">
            <a:extLst>
              <a:ext uri="{FF2B5EF4-FFF2-40B4-BE49-F238E27FC236}">
                <a16:creationId xmlns:a16="http://schemas.microsoft.com/office/drawing/2014/main" id="{D9EE358D-45EC-C846-9941-FC8A70E12871}"/>
              </a:ext>
            </a:extLst>
          </p:cNvPr>
          <p:cNvSpPr/>
          <p:nvPr/>
        </p:nvSpPr>
        <p:spPr>
          <a:xfrm rot="10800000" flipV="1">
            <a:off x="-11184" y="448033"/>
            <a:ext cx="5093137"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A274A633-282F-7C47-98EC-F9EC32A43639}"/>
              </a:ext>
            </a:extLst>
          </p:cNvPr>
          <p:cNvSpPr txBox="1"/>
          <p:nvPr/>
        </p:nvSpPr>
        <p:spPr>
          <a:xfrm>
            <a:off x="377157" y="470533"/>
            <a:ext cx="4546535" cy="1200329"/>
          </a:xfrm>
          <a:prstGeom prst="rect">
            <a:avLst/>
          </a:prstGeom>
          <a:noFill/>
        </p:spPr>
        <p:txBody>
          <a:bodyPr wrap="square" rtlCol="0" anchor="t">
            <a:spAutoFit/>
          </a:bodyPr>
          <a:lstStyle/>
          <a:p>
            <a:r>
              <a:rPr lang="en-US" sz="3600" b="1" dirty="0">
                <a:solidFill>
                  <a:schemeClr val="bg1"/>
                </a:solidFill>
                <a:latin typeface="Arial" panose="020B0604020202020204" pitchFamily="34" charset="0"/>
                <a:cs typeface="Arial" panose="020B0604020202020204" pitchFamily="34" charset="0"/>
              </a:rPr>
              <a:t>Laundry Literacy Coalition</a:t>
            </a:r>
          </a:p>
        </p:txBody>
      </p:sp>
      <p:sp>
        <p:nvSpPr>
          <p:cNvPr id="2" name="Rectangle 1">
            <a:extLst>
              <a:ext uri="{FF2B5EF4-FFF2-40B4-BE49-F238E27FC236}">
                <a16:creationId xmlns:a16="http://schemas.microsoft.com/office/drawing/2014/main" id="{1CA26DF9-6F28-7A48-9C67-F16E1097D513}"/>
              </a:ext>
            </a:extLst>
          </p:cNvPr>
          <p:cNvSpPr/>
          <p:nvPr/>
        </p:nvSpPr>
        <p:spPr>
          <a:xfrm>
            <a:off x="819826" y="2555509"/>
            <a:ext cx="3332284" cy="1174010"/>
          </a:xfrm>
          <a:prstGeom prst="rect">
            <a:avLst/>
          </a:prstGeom>
          <a:solidFill>
            <a:srgbClr val="FF9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Awareness</a:t>
            </a:r>
          </a:p>
        </p:txBody>
      </p:sp>
      <p:sp>
        <p:nvSpPr>
          <p:cNvPr id="10" name="Rectangle 9">
            <a:extLst>
              <a:ext uri="{FF2B5EF4-FFF2-40B4-BE49-F238E27FC236}">
                <a16:creationId xmlns:a16="http://schemas.microsoft.com/office/drawing/2014/main" id="{E9ECE705-7D4B-5943-AEBD-781B4FDA9362}"/>
              </a:ext>
            </a:extLst>
          </p:cNvPr>
          <p:cNvSpPr/>
          <p:nvPr/>
        </p:nvSpPr>
        <p:spPr>
          <a:xfrm>
            <a:off x="4424403" y="2555509"/>
            <a:ext cx="3332284" cy="1174010"/>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Access</a:t>
            </a:r>
          </a:p>
        </p:txBody>
      </p:sp>
      <p:sp>
        <p:nvSpPr>
          <p:cNvPr id="11" name="Rectangle 10">
            <a:extLst>
              <a:ext uri="{FF2B5EF4-FFF2-40B4-BE49-F238E27FC236}">
                <a16:creationId xmlns:a16="http://schemas.microsoft.com/office/drawing/2014/main" id="{7016CD72-C14A-1E41-96AE-22B7EFECEAE8}"/>
              </a:ext>
            </a:extLst>
          </p:cNvPr>
          <p:cNvSpPr/>
          <p:nvPr/>
        </p:nvSpPr>
        <p:spPr>
          <a:xfrm>
            <a:off x="8018706" y="2555509"/>
            <a:ext cx="3332284" cy="1174010"/>
          </a:xfrm>
          <a:prstGeom prst="rect">
            <a:avLst/>
          </a:prstGeom>
          <a:solidFill>
            <a:srgbClr val="7BC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Action</a:t>
            </a:r>
          </a:p>
        </p:txBody>
      </p:sp>
      <p:sp>
        <p:nvSpPr>
          <p:cNvPr id="4" name="Rectangle 3">
            <a:extLst>
              <a:ext uri="{FF2B5EF4-FFF2-40B4-BE49-F238E27FC236}">
                <a16:creationId xmlns:a16="http://schemas.microsoft.com/office/drawing/2014/main" id="{7C115D52-EA9E-2A45-B84A-1D22011D1905}"/>
              </a:ext>
            </a:extLst>
          </p:cNvPr>
          <p:cNvSpPr/>
          <p:nvPr/>
        </p:nvSpPr>
        <p:spPr>
          <a:xfrm>
            <a:off x="976047" y="4202132"/>
            <a:ext cx="2958958" cy="1384995"/>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Gain awareness on ways to get involved.</a:t>
            </a:r>
          </a:p>
        </p:txBody>
      </p:sp>
      <p:sp>
        <p:nvSpPr>
          <p:cNvPr id="12" name="TextBox 11">
            <a:extLst>
              <a:ext uri="{FF2B5EF4-FFF2-40B4-BE49-F238E27FC236}">
                <a16:creationId xmlns:a16="http://schemas.microsoft.com/office/drawing/2014/main" id="{EA00BFFE-3DB6-B144-8F87-0B05E58F6B24}"/>
              </a:ext>
            </a:extLst>
          </p:cNvPr>
          <p:cNvSpPr txBox="1"/>
          <p:nvPr/>
        </p:nvSpPr>
        <p:spPr>
          <a:xfrm>
            <a:off x="8018706" y="3805461"/>
            <a:ext cx="3332284" cy="2307664"/>
          </a:xfrm>
          <a:prstGeom prst="rect">
            <a:avLst/>
          </a:prstGeom>
          <a:solidFill>
            <a:schemeClr val="bg1">
              <a:lumMod val="95000"/>
            </a:schemeClr>
          </a:solidFill>
        </p:spPr>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spcBef>
                <a:spcPts val="600"/>
              </a:spcBef>
              <a:spcAft>
                <a:spcPts val="400"/>
              </a:spcAft>
            </a:pP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1610D71-441C-624B-8FEA-BBF923B917F9}"/>
              </a:ext>
            </a:extLst>
          </p:cNvPr>
          <p:cNvSpPr/>
          <p:nvPr/>
        </p:nvSpPr>
        <p:spPr>
          <a:xfrm>
            <a:off x="8174926" y="4202132"/>
            <a:ext cx="2958958" cy="1384995"/>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Create an action plan to serve kids &amp; families. </a:t>
            </a:r>
          </a:p>
        </p:txBody>
      </p:sp>
      <p:sp>
        <p:nvSpPr>
          <p:cNvPr id="14" name="TextBox 13">
            <a:extLst>
              <a:ext uri="{FF2B5EF4-FFF2-40B4-BE49-F238E27FC236}">
                <a16:creationId xmlns:a16="http://schemas.microsoft.com/office/drawing/2014/main" id="{A92EB467-D4ED-D848-B263-20AB1B3A8A98}"/>
              </a:ext>
            </a:extLst>
          </p:cNvPr>
          <p:cNvSpPr txBox="1"/>
          <p:nvPr/>
        </p:nvSpPr>
        <p:spPr>
          <a:xfrm>
            <a:off x="4421345" y="3805461"/>
            <a:ext cx="3332284" cy="2307664"/>
          </a:xfrm>
          <a:prstGeom prst="rect">
            <a:avLst/>
          </a:prstGeom>
          <a:solidFill>
            <a:schemeClr val="bg1">
              <a:lumMod val="95000"/>
            </a:schemeClr>
          </a:solidFill>
        </p:spPr>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spcBef>
                <a:spcPts val="600"/>
              </a:spcBef>
              <a:spcAft>
                <a:spcPts val="400"/>
              </a:spcAft>
            </a:pP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43C3FA0-3D2B-624A-9687-B8567CE44AB9}"/>
              </a:ext>
            </a:extLst>
          </p:cNvPr>
          <p:cNvSpPr/>
          <p:nvPr/>
        </p:nvSpPr>
        <p:spPr>
          <a:xfrm>
            <a:off x="4577565" y="4202131"/>
            <a:ext cx="2958958" cy="1384995"/>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Increase access to FRPL spaces &amp; books.</a:t>
            </a:r>
          </a:p>
        </p:txBody>
      </p:sp>
    </p:spTree>
    <p:extLst>
      <p:ext uri="{BB962C8B-B14F-4D97-AF65-F5344CB8AC3E}">
        <p14:creationId xmlns:p14="http://schemas.microsoft.com/office/powerpoint/2010/main" val="211939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202B24-89FD-484E-8966-2D511FB2EC4F}"/>
              </a:ext>
            </a:extLst>
          </p:cNvPr>
          <p:cNvSpPr/>
          <p:nvPr/>
        </p:nvSpPr>
        <p:spPr>
          <a:xfrm>
            <a:off x="0" y="1130300"/>
            <a:ext cx="12192000" cy="44577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9060FF-2B0A-4261-A49A-4C4959AFFE59}"/>
              </a:ext>
            </a:extLst>
          </p:cNvPr>
          <p:cNvPicPr>
            <a:picLocks noChangeAspect="1"/>
          </p:cNvPicPr>
          <p:nvPr/>
        </p:nvPicPr>
        <p:blipFill rotWithShape="1">
          <a:blip r:embed="rId3">
            <a:extLst>
              <a:ext uri="{28A0092B-C50C-407E-A947-70E740481C1C}">
                <a14:useLocalDpi xmlns:a14="http://schemas.microsoft.com/office/drawing/2010/main" val="0"/>
              </a:ext>
            </a:extLst>
          </a:blip>
          <a:srcRect l="10334" r="18999" b="-1"/>
          <a:stretch/>
        </p:blipFill>
        <p:spPr>
          <a:xfrm>
            <a:off x="9298759" y="799423"/>
            <a:ext cx="2164344" cy="3062768"/>
          </a:xfrm>
          <a:prstGeom prst="rect">
            <a:avLst/>
          </a:prstGeom>
          <a:ln>
            <a:noFill/>
          </a:ln>
        </p:spPr>
      </p:pic>
      <p:pic>
        <p:nvPicPr>
          <p:cNvPr id="22" name="Content Placeholder 11">
            <a:extLst>
              <a:ext uri="{FF2B5EF4-FFF2-40B4-BE49-F238E27FC236}">
                <a16:creationId xmlns:a16="http://schemas.microsoft.com/office/drawing/2014/main" id="{826152B1-6BB2-4EAD-89BA-92A37ADB068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700" r="26701" b="2"/>
          <a:stretch/>
        </p:blipFill>
        <p:spPr>
          <a:xfrm>
            <a:off x="3550535" y="799423"/>
            <a:ext cx="2162459" cy="3062929"/>
          </a:xfrm>
          <a:prstGeom prst="rect">
            <a:avLst/>
          </a:prstGeom>
          <a:ln>
            <a:noFill/>
          </a:ln>
        </p:spPr>
      </p:pic>
      <p:sp>
        <p:nvSpPr>
          <p:cNvPr id="23" name="TextBox 22">
            <a:extLst>
              <a:ext uri="{FF2B5EF4-FFF2-40B4-BE49-F238E27FC236}">
                <a16:creationId xmlns:a16="http://schemas.microsoft.com/office/drawing/2014/main" id="{FA201719-0B1B-4DB9-9088-A23787AA98DB}"/>
              </a:ext>
            </a:extLst>
          </p:cNvPr>
          <p:cNvSpPr txBox="1"/>
          <p:nvPr/>
        </p:nvSpPr>
        <p:spPr>
          <a:xfrm>
            <a:off x="9298759" y="4059639"/>
            <a:ext cx="238045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Jim Whitmore </a:t>
            </a:r>
          </a:p>
          <a:p>
            <a:r>
              <a:rPr lang="en-US" sz="2000" dirty="0">
                <a:latin typeface="Arial" panose="020B0604020202020204" pitchFamily="34" charset="0"/>
                <a:cs typeface="Arial" panose="020B0604020202020204" pitchFamily="34" charset="0"/>
              </a:rPr>
              <a:t>President,</a:t>
            </a:r>
          </a:p>
          <a:p>
            <a:r>
              <a:rPr lang="en-US" sz="2000" dirty="0">
                <a:latin typeface="Arial" panose="020B0604020202020204" pitchFamily="34" charset="0"/>
                <a:cs typeface="Arial" panose="020B0604020202020204" pitchFamily="34" charset="0"/>
              </a:rPr>
              <a:t>WSI Laundry Corp</a:t>
            </a:r>
          </a:p>
        </p:txBody>
      </p:sp>
      <p:sp>
        <p:nvSpPr>
          <p:cNvPr id="24" name="TextBox 23">
            <a:extLst>
              <a:ext uri="{FF2B5EF4-FFF2-40B4-BE49-F238E27FC236}">
                <a16:creationId xmlns:a16="http://schemas.microsoft.com/office/drawing/2014/main" id="{73259B49-6ABD-4A6C-93AE-DED61B7A640A}"/>
              </a:ext>
            </a:extLst>
          </p:cNvPr>
          <p:cNvSpPr txBox="1"/>
          <p:nvPr/>
        </p:nvSpPr>
        <p:spPr>
          <a:xfrm>
            <a:off x="3550535" y="4059478"/>
            <a:ext cx="2628868"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Brian Holland</a:t>
            </a:r>
          </a:p>
          <a:p>
            <a:r>
              <a:rPr lang="en-US" sz="2000" dirty="0">
                <a:latin typeface="Arial" panose="020B0604020202020204" pitchFamily="34" charset="0"/>
                <a:cs typeface="Arial" panose="020B0604020202020204" pitchFamily="34" charset="0"/>
              </a:rPr>
              <a:t>Owner, </a:t>
            </a:r>
          </a:p>
          <a:p>
            <a:r>
              <a:rPr lang="en-US" sz="2000" dirty="0">
                <a:latin typeface="Arial" panose="020B0604020202020204" pitchFamily="34" charset="0"/>
                <a:cs typeface="Arial" panose="020B0604020202020204" pitchFamily="34" charset="0"/>
              </a:rPr>
              <a:t>Laundry Café </a:t>
            </a:r>
          </a:p>
        </p:txBody>
      </p:sp>
      <p:pic>
        <p:nvPicPr>
          <p:cNvPr id="25" name="Picture 24">
            <a:extLst>
              <a:ext uri="{FF2B5EF4-FFF2-40B4-BE49-F238E27FC236}">
                <a16:creationId xmlns:a16="http://schemas.microsoft.com/office/drawing/2014/main" id="{B8882B28-4AC9-426C-8900-FB4B0770234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949" r="23451" b="2"/>
          <a:stretch/>
        </p:blipFill>
        <p:spPr>
          <a:xfrm>
            <a:off x="678173" y="799584"/>
            <a:ext cx="2174556" cy="3080063"/>
          </a:xfrm>
          <a:prstGeom prst="rect">
            <a:avLst/>
          </a:prstGeom>
          <a:ln>
            <a:noFill/>
          </a:ln>
        </p:spPr>
      </p:pic>
      <p:sp>
        <p:nvSpPr>
          <p:cNvPr id="26" name="TextBox 25">
            <a:extLst>
              <a:ext uri="{FF2B5EF4-FFF2-40B4-BE49-F238E27FC236}">
                <a16:creationId xmlns:a16="http://schemas.microsoft.com/office/drawing/2014/main" id="{D5FAA4A1-006A-46E3-AA5B-7C6AFA75D652}"/>
              </a:ext>
            </a:extLst>
          </p:cNvPr>
          <p:cNvSpPr txBox="1"/>
          <p:nvPr/>
        </p:nvSpPr>
        <p:spPr>
          <a:xfrm>
            <a:off x="678172" y="4059639"/>
            <a:ext cx="2851103"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Brian Wallace</a:t>
            </a:r>
          </a:p>
          <a:p>
            <a:r>
              <a:rPr lang="en-US" sz="2000" dirty="0">
                <a:latin typeface="Arial" panose="020B0604020202020204" pitchFamily="34" charset="0"/>
                <a:cs typeface="Arial" panose="020B0604020202020204" pitchFamily="34" charset="0"/>
              </a:rPr>
              <a:t>CEO, </a:t>
            </a:r>
          </a:p>
          <a:p>
            <a:r>
              <a:rPr lang="en-US" sz="2000" dirty="0">
                <a:latin typeface="Arial" panose="020B0604020202020204" pitchFamily="34" charset="0"/>
                <a:cs typeface="Arial" panose="020B0604020202020204" pitchFamily="34" charset="0"/>
              </a:rPr>
              <a:t>Coin Laundry Association</a:t>
            </a:r>
          </a:p>
        </p:txBody>
      </p:sp>
      <p:pic>
        <p:nvPicPr>
          <p:cNvPr id="27" name="Picture 26">
            <a:extLst>
              <a:ext uri="{FF2B5EF4-FFF2-40B4-BE49-F238E27FC236}">
                <a16:creationId xmlns:a16="http://schemas.microsoft.com/office/drawing/2014/main" id="{407602E1-35B4-4F43-BB77-F545519B00C6}"/>
              </a:ext>
            </a:extLst>
          </p:cNvPr>
          <p:cNvPicPr>
            <a:picLocks noChangeAspect="1"/>
          </p:cNvPicPr>
          <p:nvPr/>
        </p:nvPicPr>
        <p:blipFill rotWithShape="1">
          <a:blip r:embed="rId7">
            <a:extLst>
              <a:ext uri="{28A0092B-C50C-407E-A947-70E740481C1C}">
                <a14:useLocalDpi xmlns:a14="http://schemas.microsoft.com/office/drawing/2010/main" val="0"/>
              </a:ext>
            </a:extLst>
          </a:blip>
          <a:srcRect t="4480" r="1" b="981"/>
          <a:stretch/>
        </p:blipFill>
        <p:spPr>
          <a:xfrm>
            <a:off x="6444274" y="799423"/>
            <a:ext cx="2162459" cy="3062768"/>
          </a:xfrm>
          <a:prstGeom prst="rect">
            <a:avLst/>
          </a:prstGeom>
          <a:ln>
            <a:noFill/>
          </a:ln>
        </p:spPr>
      </p:pic>
      <p:sp>
        <p:nvSpPr>
          <p:cNvPr id="28" name="TextBox 27">
            <a:extLst>
              <a:ext uri="{FF2B5EF4-FFF2-40B4-BE49-F238E27FC236}">
                <a16:creationId xmlns:a16="http://schemas.microsoft.com/office/drawing/2014/main" id="{99A63ABF-0A30-4879-A066-13507F9A3D8B}"/>
              </a:ext>
            </a:extLst>
          </p:cNvPr>
          <p:cNvSpPr txBox="1"/>
          <p:nvPr/>
        </p:nvSpPr>
        <p:spPr>
          <a:xfrm>
            <a:off x="6289811" y="4059639"/>
            <a:ext cx="2628868"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Jane Wolfe </a:t>
            </a:r>
          </a:p>
          <a:p>
            <a:r>
              <a:rPr lang="en-US" sz="2000" dirty="0">
                <a:latin typeface="Arial" panose="020B0604020202020204" pitchFamily="34" charset="0"/>
                <a:cs typeface="Arial" panose="020B0604020202020204" pitchFamily="34" charset="0"/>
              </a:rPr>
              <a:t>Owner, </a:t>
            </a:r>
          </a:p>
          <a:p>
            <a:r>
              <a:rPr lang="en-US" sz="2000" dirty="0">
                <a:latin typeface="Arial" panose="020B0604020202020204" pitchFamily="34" charset="0"/>
                <a:cs typeface="Arial" panose="020B0604020202020204" pitchFamily="34" charset="0"/>
              </a:rPr>
              <a:t>Wash World/Melba’s</a:t>
            </a:r>
          </a:p>
        </p:txBody>
      </p:sp>
      <p:pic>
        <p:nvPicPr>
          <p:cNvPr id="14" name="Picture 13">
            <a:extLst>
              <a:ext uri="{FF2B5EF4-FFF2-40B4-BE49-F238E27FC236}">
                <a16:creationId xmlns:a16="http://schemas.microsoft.com/office/drawing/2014/main" id="{800C95A3-B40C-E84A-921F-F5F6294AF2E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960587" y="5842106"/>
            <a:ext cx="1655543" cy="612551"/>
          </a:xfrm>
          <a:prstGeom prst="rect">
            <a:avLst/>
          </a:prstGeom>
        </p:spPr>
      </p:pic>
      <p:pic>
        <p:nvPicPr>
          <p:cNvPr id="15" name="Content Placeholder 4">
            <a:extLst>
              <a:ext uri="{FF2B5EF4-FFF2-40B4-BE49-F238E27FC236}">
                <a16:creationId xmlns:a16="http://schemas.microsoft.com/office/drawing/2014/main" id="{7F0CC98F-FF44-F74A-805B-F6267E85A0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0947" y="5824589"/>
            <a:ext cx="2426646" cy="612551"/>
          </a:xfrm>
          <a:prstGeom prst="rect">
            <a:avLst/>
          </a:prstGeom>
        </p:spPr>
      </p:pic>
      <p:pic>
        <p:nvPicPr>
          <p:cNvPr id="17" name="Picture 16">
            <a:extLst>
              <a:ext uri="{FF2B5EF4-FFF2-40B4-BE49-F238E27FC236}">
                <a16:creationId xmlns:a16="http://schemas.microsoft.com/office/drawing/2014/main" id="{FA573480-472F-7C4F-98CF-F993F3A509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8440" y="5817674"/>
            <a:ext cx="1994505" cy="661416"/>
          </a:xfrm>
          <a:prstGeom prst="rect">
            <a:avLst/>
          </a:prstGeom>
        </p:spPr>
      </p:pic>
    </p:spTree>
    <p:extLst>
      <p:ext uri="{BB962C8B-B14F-4D97-AF65-F5344CB8AC3E}">
        <p14:creationId xmlns:p14="http://schemas.microsoft.com/office/powerpoint/2010/main" val="314961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DDAE0D5-A65C-6E43-944B-6FBFFC63EBF8}"/>
              </a:ext>
            </a:extLst>
          </p:cNvPr>
          <p:cNvSpPr txBox="1"/>
          <p:nvPr/>
        </p:nvSpPr>
        <p:spPr>
          <a:xfrm>
            <a:off x="587319" y="2224538"/>
            <a:ext cx="10769108" cy="3446687"/>
          </a:xfrm>
          <a:prstGeom prst="rect">
            <a:avLst/>
          </a:prstGeom>
          <a:solidFill>
            <a:schemeClr val="bg1">
              <a:lumMod val="95000"/>
            </a:schemeClr>
          </a:solidFill>
        </p:spPr>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spcBef>
                <a:spcPts val="600"/>
              </a:spcBef>
              <a:spcAft>
                <a:spcPts val="400"/>
              </a:spcAft>
            </a:pP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FFDC8C2-E12F-49FA-B1DA-F9EAF93BC519}"/>
              </a:ext>
            </a:extLst>
          </p:cNvPr>
          <p:cNvPicPr>
            <a:picLocks noChangeAspect="1"/>
          </p:cNvPicPr>
          <p:nvPr/>
        </p:nvPicPr>
        <p:blipFill>
          <a:blip r:embed="rId3"/>
          <a:stretch>
            <a:fillRect/>
          </a:stretch>
        </p:blipFill>
        <p:spPr>
          <a:xfrm rot="266604">
            <a:off x="6763837" y="303177"/>
            <a:ext cx="4602386" cy="6133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DBCA67FC-8B05-4AE1-9A19-B604FED7E61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03331" y="5873869"/>
            <a:ext cx="1375317" cy="508867"/>
          </a:xfrm>
          <a:prstGeom prst="rect">
            <a:avLst/>
          </a:prstGeom>
        </p:spPr>
      </p:pic>
      <p:pic>
        <p:nvPicPr>
          <p:cNvPr id="6" name="Content Placeholder 4">
            <a:extLst>
              <a:ext uri="{FF2B5EF4-FFF2-40B4-BE49-F238E27FC236}">
                <a16:creationId xmlns:a16="http://schemas.microsoft.com/office/drawing/2014/main" id="{8C7F49A2-6406-4C7C-86E3-0D932247B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2731" y="5849717"/>
            <a:ext cx="1958546" cy="494390"/>
          </a:xfrm>
          <a:prstGeom prst="rect">
            <a:avLst/>
          </a:prstGeom>
        </p:spPr>
      </p:pic>
      <p:pic>
        <p:nvPicPr>
          <p:cNvPr id="4" name="Picture 3">
            <a:extLst>
              <a:ext uri="{FF2B5EF4-FFF2-40B4-BE49-F238E27FC236}">
                <a16:creationId xmlns:a16="http://schemas.microsoft.com/office/drawing/2014/main" id="{1B219EF2-7666-4B49-90F4-C1907B0786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71" y="5862405"/>
            <a:ext cx="1634101" cy="541899"/>
          </a:xfrm>
          <a:prstGeom prst="rect">
            <a:avLst/>
          </a:prstGeom>
        </p:spPr>
      </p:pic>
      <p:sp>
        <p:nvSpPr>
          <p:cNvPr id="12" name="Title 1">
            <a:extLst>
              <a:ext uri="{FF2B5EF4-FFF2-40B4-BE49-F238E27FC236}">
                <a16:creationId xmlns:a16="http://schemas.microsoft.com/office/drawing/2014/main" id="{67E0C1BE-9531-4C1D-B6C8-BFF4B602060D}"/>
              </a:ext>
            </a:extLst>
          </p:cNvPr>
          <p:cNvSpPr txBox="1">
            <a:spLocks/>
          </p:cNvSpPr>
          <p:nvPr/>
        </p:nvSpPr>
        <p:spPr>
          <a:xfrm>
            <a:off x="2105225" y="2680716"/>
            <a:ext cx="5265744" cy="26058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latin typeface="Arial" panose="020B0604020202020204" pitchFamily="34" charset="0"/>
                <a:cs typeface="Arial" panose="020B0604020202020204" pitchFamily="34" charset="0"/>
              </a:rPr>
              <a:t>Google Forms:</a:t>
            </a:r>
          </a:p>
          <a:p>
            <a:pPr>
              <a:lnSpc>
                <a:spcPct val="120000"/>
              </a:lnSpc>
            </a:pPr>
            <a:r>
              <a:rPr lang="en-US" sz="2400" dirty="0">
                <a:solidFill>
                  <a:srgbClr val="FF9C2B"/>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https://bit.ly/3ikcYFV</a:t>
            </a:r>
            <a:endParaRPr lang="en-US" sz="2400" dirty="0">
              <a:solidFill>
                <a:srgbClr val="FF9C2B"/>
              </a:solidFill>
              <a:latin typeface="Arial" panose="020B0604020202020204" pitchFamily="34" charset="0"/>
              <a:cs typeface="Arial" panose="020B0604020202020204" pitchFamily="34" charset="0"/>
            </a:endParaRPr>
          </a:p>
          <a:p>
            <a:pPr>
              <a:lnSpc>
                <a:spcPct val="120000"/>
              </a:lnSpc>
            </a:pPr>
            <a:endParaRPr lang="en-US" sz="1800" dirty="0">
              <a:latin typeface="Arial" panose="020B0604020202020204" pitchFamily="34" charset="0"/>
              <a:cs typeface="Arial" panose="020B0604020202020204" pitchFamily="34" charset="0"/>
            </a:endParaRPr>
          </a:p>
          <a:p>
            <a:pPr>
              <a:lnSpc>
                <a:spcPct val="120000"/>
              </a:lnSpc>
            </a:pPr>
            <a:r>
              <a:rPr lang="en-US" sz="2400" dirty="0">
                <a:latin typeface="Arial" panose="020B0604020202020204" pitchFamily="34" charset="0"/>
                <a:cs typeface="Arial" panose="020B0604020202020204" pitchFamily="34" charset="0"/>
              </a:rPr>
              <a:t>App:</a:t>
            </a:r>
            <a:r>
              <a:rPr lang="en-US" sz="2400" i="1" dirty="0">
                <a:latin typeface="Arial" panose="020B0604020202020204" pitchFamily="34" charset="0"/>
                <a:cs typeface="Arial" panose="020B0604020202020204" pitchFamily="34" charset="0"/>
              </a:rPr>
              <a:t> </a:t>
            </a:r>
          </a:p>
          <a:p>
            <a:pPr>
              <a:lnSpc>
                <a:spcPct val="120000"/>
              </a:lnSpc>
            </a:pPr>
            <a:r>
              <a:rPr lang="en-US" sz="2400" dirty="0">
                <a:solidFill>
                  <a:srgbClr val="FF9C2B"/>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https://bit.ly/3hBMTRl</a:t>
            </a:r>
            <a:endParaRPr lang="en-US" sz="2400" dirty="0">
              <a:solidFill>
                <a:srgbClr val="FF9C2B"/>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A82024-D81C-428F-A82D-DB326DC600F6}"/>
              </a:ext>
            </a:extLst>
          </p:cNvPr>
          <p:cNvSpPr/>
          <p:nvPr/>
        </p:nvSpPr>
        <p:spPr>
          <a:xfrm>
            <a:off x="972750" y="2442322"/>
            <a:ext cx="4477573"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Two ways to submit:</a:t>
            </a:r>
          </a:p>
        </p:txBody>
      </p:sp>
      <p:sp>
        <p:nvSpPr>
          <p:cNvPr id="9" name="Oval 8">
            <a:extLst>
              <a:ext uri="{FF2B5EF4-FFF2-40B4-BE49-F238E27FC236}">
                <a16:creationId xmlns:a16="http://schemas.microsoft.com/office/drawing/2014/main" id="{FB5CA50F-266E-454C-9D41-830DF9632AF4}"/>
              </a:ext>
            </a:extLst>
          </p:cNvPr>
          <p:cNvSpPr/>
          <p:nvPr/>
        </p:nvSpPr>
        <p:spPr>
          <a:xfrm>
            <a:off x="1006874" y="3191975"/>
            <a:ext cx="958424" cy="930778"/>
          </a:xfrm>
          <a:prstGeom prst="ellipse">
            <a:avLst/>
          </a:prstGeom>
          <a:solidFill>
            <a:srgbClr val="7E74B7"/>
          </a:solidFill>
          <a:ln>
            <a:solidFill>
              <a:srgbClr val="7E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Document">
            <a:extLst>
              <a:ext uri="{FF2B5EF4-FFF2-40B4-BE49-F238E27FC236}">
                <a16:creationId xmlns:a16="http://schemas.microsoft.com/office/drawing/2014/main" id="{D313A5AC-A985-4EAC-AB69-78710B2D98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3048" y="3323604"/>
            <a:ext cx="660053" cy="660053"/>
          </a:xfrm>
          <a:prstGeom prst="rect">
            <a:avLst/>
          </a:prstGeom>
        </p:spPr>
      </p:pic>
      <p:sp>
        <p:nvSpPr>
          <p:cNvPr id="15" name="Oval 14">
            <a:extLst>
              <a:ext uri="{FF2B5EF4-FFF2-40B4-BE49-F238E27FC236}">
                <a16:creationId xmlns:a16="http://schemas.microsoft.com/office/drawing/2014/main" id="{A961D7C9-F43A-4885-9AAC-57B59FB9B13D}"/>
              </a:ext>
            </a:extLst>
          </p:cNvPr>
          <p:cNvSpPr/>
          <p:nvPr/>
        </p:nvSpPr>
        <p:spPr>
          <a:xfrm>
            <a:off x="1006874" y="4411526"/>
            <a:ext cx="958424" cy="930778"/>
          </a:xfrm>
          <a:prstGeom prst="ellipse">
            <a:avLst/>
          </a:prstGeom>
          <a:solidFill>
            <a:srgbClr val="7E74B7"/>
          </a:solidFill>
          <a:ln>
            <a:solidFill>
              <a:srgbClr val="7E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Smart Phone">
            <a:extLst>
              <a:ext uri="{FF2B5EF4-FFF2-40B4-BE49-F238E27FC236}">
                <a16:creationId xmlns:a16="http://schemas.microsoft.com/office/drawing/2014/main" id="{989AB3C6-2454-450E-99DB-B53A189044C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73048" y="4546888"/>
            <a:ext cx="660053" cy="660053"/>
          </a:xfrm>
          <a:prstGeom prst="rect">
            <a:avLst/>
          </a:prstGeom>
        </p:spPr>
      </p:pic>
      <p:sp>
        <p:nvSpPr>
          <p:cNvPr id="18" name="Rectangle 17">
            <a:extLst>
              <a:ext uri="{FF2B5EF4-FFF2-40B4-BE49-F238E27FC236}">
                <a16:creationId xmlns:a16="http://schemas.microsoft.com/office/drawing/2014/main" id="{39EDF1E4-C3DE-E043-9B04-77886E342A7E}"/>
              </a:ext>
            </a:extLst>
          </p:cNvPr>
          <p:cNvSpPr/>
          <p:nvPr/>
        </p:nvSpPr>
        <p:spPr>
          <a:xfrm rot="10800000" flipV="1">
            <a:off x="0" y="464253"/>
            <a:ext cx="3760342"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Box 18">
            <a:extLst>
              <a:ext uri="{FF2B5EF4-FFF2-40B4-BE49-F238E27FC236}">
                <a16:creationId xmlns:a16="http://schemas.microsoft.com/office/drawing/2014/main" id="{3EC1452E-B1C3-8348-BADE-01CF5EB9D77B}"/>
              </a:ext>
            </a:extLst>
          </p:cNvPr>
          <p:cNvSpPr txBox="1"/>
          <p:nvPr/>
        </p:nvSpPr>
        <p:spPr>
          <a:xfrm>
            <a:off x="388342" y="745530"/>
            <a:ext cx="3197339"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Action Plan</a:t>
            </a:r>
          </a:p>
        </p:txBody>
      </p:sp>
    </p:spTree>
    <p:extLst>
      <p:ext uri="{BB962C8B-B14F-4D97-AF65-F5344CB8AC3E}">
        <p14:creationId xmlns:p14="http://schemas.microsoft.com/office/powerpoint/2010/main" val="223075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14043D-FE76-49D3-833B-BD52D6572620}"/>
              </a:ext>
            </a:extLst>
          </p:cNvPr>
          <p:cNvSpPr/>
          <p:nvPr/>
        </p:nvSpPr>
        <p:spPr>
          <a:xfrm>
            <a:off x="324845" y="2093644"/>
            <a:ext cx="11363161" cy="431632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EA7306-F797-4ABC-88C4-8C75D39F4FCD}"/>
              </a:ext>
            </a:extLst>
          </p:cNvPr>
          <p:cNvSpPr txBox="1"/>
          <p:nvPr/>
        </p:nvSpPr>
        <p:spPr>
          <a:xfrm>
            <a:off x="581522" y="2274341"/>
            <a:ext cx="10849806" cy="3954929"/>
          </a:xfrm>
          <a:prstGeom prst="rect">
            <a:avLst/>
          </a:prstGeom>
          <a:noFill/>
        </p:spPr>
        <p:txBody>
          <a:bodyPr wrap="square" rtlCol="0">
            <a:spAutoFit/>
          </a:bodyPr>
          <a:lstStyle/>
          <a:p>
            <a:pPr marL="342900" lvl="0" indent="-342900" fontAlgn="base">
              <a:spcAft>
                <a:spcPts val="600"/>
              </a:spcAft>
              <a:buClr>
                <a:srgbClr val="FF9C2B"/>
              </a:buClr>
              <a:buFont typeface="+mj-lt"/>
              <a:buAutoNum type="arabicPeriod"/>
            </a:pPr>
            <a:r>
              <a:rPr lang="en-US" dirty="0">
                <a:latin typeface="Arial" panose="020B0604020202020204" pitchFamily="34" charset="0"/>
                <a:cs typeface="Arial" panose="020B0604020202020204" pitchFamily="34" charset="0"/>
              </a:rPr>
              <a:t>Transform your laundromat into a playful, literacy-rich space with a </a:t>
            </a:r>
            <a:r>
              <a:rPr lang="en-US" u="sng" dirty="0">
                <a:latin typeface="Arial" panose="020B0604020202020204" pitchFamily="34" charset="0"/>
                <a:cs typeface="Arial" panose="020B0604020202020204" pitchFamily="34" charset="0"/>
                <a:hlinkClick r:id="rId3"/>
              </a:rPr>
              <a:t>“Family Read, Play, &amp; Learn” Kit</a:t>
            </a:r>
            <a:r>
              <a:rPr lang="en-US" dirty="0">
                <a:latin typeface="Arial" panose="020B0604020202020204" pitchFamily="34" charset="0"/>
                <a:cs typeface="Arial" panose="020B0604020202020204" pitchFamily="34" charset="0"/>
              </a:rPr>
              <a:t>.</a:t>
            </a:r>
          </a:p>
          <a:p>
            <a:pPr marL="342900" lvl="0" indent="-342900" fontAlgn="base">
              <a:spcAft>
                <a:spcPts val="600"/>
              </a:spcAft>
              <a:buClr>
                <a:srgbClr val="FF9C2B"/>
              </a:buClr>
              <a:buFont typeface="+mj-lt"/>
              <a:buAutoNum type="arabicPeriod"/>
            </a:pPr>
            <a:r>
              <a:rPr lang="en-US" dirty="0">
                <a:latin typeface="Arial" panose="020B0604020202020204" pitchFamily="34" charset="0"/>
                <a:cs typeface="Arial" panose="020B0604020202020204" pitchFamily="34" charset="0"/>
              </a:rPr>
              <a:t>Distribute books and family handouts with early literacy tips for parents (</a:t>
            </a:r>
            <a:r>
              <a:rPr lang="en-US" u="sng" dirty="0">
                <a:latin typeface="Arial" panose="020B0604020202020204" pitchFamily="34" charset="0"/>
                <a:cs typeface="Arial" panose="020B0604020202020204" pitchFamily="34" charset="0"/>
                <a:hlinkClick r:id="rId4"/>
              </a:rPr>
              <a:t>laundrycares.org/resources</a:t>
            </a:r>
            <a:r>
              <a:rPr lang="en-US" dirty="0">
                <a:latin typeface="Arial" panose="020B0604020202020204" pitchFamily="34" charset="0"/>
                <a:cs typeface="Arial" panose="020B0604020202020204" pitchFamily="34" charset="0"/>
              </a:rPr>
              <a:t>).</a:t>
            </a:r>
          </a:p>
          <a:p>
            <a:pPr marL="342900" lvl="0" indent="-342900" fontAlgn="base">
              <a:spcAft>
                <a:spcPts val="600"/>
              </a:spcAft>
              <a:buClr>
                <a:srgbClr val="FF9C2B"/>
              </a:buClr>
              <a:buFont typeface="+mj-lt"/>
              <a:buAutoNum type="arabicPeriod"/>
            </a:pPr>
            <a:r>
              <a:rPr lang="en-US" dirty="0">
                <a:latin typeface="Arial" panose="020B0604020202020204" pitchFamily="34" charset="0"/>
                <a:cs typeface="Arial" panose="020B0604020202020204" pitchFamily="34" charset="0"/>
              </a:rPr>
              <a:t>Join the </a:t>
            </a:r>
            <a:r>
              <a:rPr lang="en-US" dirty="0" err="1">
                <a:latin typeface="Arial" panose="020B0604020202020204" pitchFamily="34" charset="0"/>
                <a:cs typeface="Arial" panose="020B0604020202020204" pitchFamily="34" charset="0"/>
              </a:rPr>
              <a:t>LaundryCares</a:t>
            </a:r>
            <a:r>
              <a:rPr lang="en-US" dirty="0">
                <a:latin typeface="Arial" panose="020B0604020202020204" pitchFamily="34" charset="0"/>
                <a:cs typeface="Arial" panose="020B0604020202020204" pitchFamily="34" charset="0"/>
              </a:rPr>
              <a:t> network for free at </a:t>
            </a:r>
            <a:r>
              <a:rPr lang="en-US" u="sng" dirty="0">
                <a:latin typeface="Arial" panose="020B0604020202020204" pitchFamily="34" charset="0"/>
                <a:cs typeface="Arial" panose="020B0604020202020204" pitchFamily="34" charset="0"/>
                <a:hlinkClick r:id="rId5"/>
              </a:rPr>
              <a:t>laundrycares.org/join-the-laundrycares-network</a:t>
            </a:r>
            <a:r>
              <a:rPr lang="en-US" dirty="0">
                <a:latin typeface="Arial" panose="020B0604020202020204" pitchFamily="34" charset="0"/>
                <a:cs typeface="Arial" panose="020B0604020202020204" pitchFamily="34" charset="0"/>
              </a:rPr>
              <a:t>.</a:t>
            </a:r>
          </a:p>
          <a:p>
            <a:pPr marL="342900" lvl="0" indent="-342900" fontAlgn="base">
              <a:spcAft>
                <a:spcPts val="600"/>
              </a:spcAft>
              <a:buClr>
                <a:srgbClr val="FF9C2B"/>
              </a:buClr>
              <a:buFont typeface="+mj-lt"/>
              <a:buAutoNum type="arabicPeriod"/>
            </a:pPr>
            <a:r>
              <a:rPr lang="en-US" dirty="0">
                <a:latin typeface="Arial" panose="020B0604020202020204" pitchFamily="34" charset="0"/>
                <a:cs typeface="Arial" panose="020B0604020202020204" pitchFamily="34" charset="0"/>
              </a:rPr>
              <a:t>Let your attendants know of the importance of talking, reading and singing every day and encourage them to promote early learning with your guests.</a:t>
            </a:r>
          </a:p>
          <a:p>
            <a:pPr marL="342900" lvl="0" indent="-342900" fontAlgn="base">
              <a:spcAft>
                <a:spcPts val="600"/>
              </a:spcAft>
              <a:buClr>
                <a:srgbClr val="FF9C2B"/>
              </a:buClr>
              <a:buFont typeface="+mj-lt"/>
              <a:buAutoNum type="arabicPeriod"/>
            </a:pPr>
            <a:r>
              <a:rPr lang="en-US" dirty="0">
                <a:latin typeface="Arial" panose="020B0604020202020204" pitchFamily="34" charset="0"/>
                <a:cs typeface="Arial" panose="020B0604020202020204" pitchFamily="34" charset="0"/>
              </a:rPr>
              <a:t>Partner with your local library or community organization to conduct virtual story times and, when safe, </a:t>
            </a:r>
          </a:p>
          <a:p>
            <a:pPr marL="342900" lvl="0" indent="-342900" fontAlgn="base">
              <a:spcAft>
                <a:spcPts val="600"/>
              </a:spcAft>
              <a:buClr>
                <a:srgbClr val="FF9C2B"/>
              </a:buClr>
              <a:buFont typeface="+mj-lt"/>
              <a:buAutoNum type="arabicPeriod"/>
            </a:pPr>
            <a:r>
              <a:rPr lang="en-US" dirty="0">
                <a:latin typeface="Arial" panose="020B0604020202020204" pitchFamily="34" charset="0"/>
                <a:cs typeface="Arial" panose="020B0604020202020204" pitchFamily="34" charset="0"/>
              </a:rPr>
              <a:t>in-person story times.</a:t>
            </a:r>
          </a:p>
          <a:p>
            <a:pPr marL="342900" lvl="0" indent="-342900" fontAlgn="base">
              <a:spcAft>
                <a:spcPts val="600"/>
              </a:spcAft>
              <a:buClr>
                <a:srgbClr val="FF9C2B"/>
              </a:buClr>
              <a:buFont typeface="+mj-lt"/>
              <a:buAutoNum type="arabicPeriod"/>
            </a:pPr>
            <a:r>
              <a:rPr lang="en-US" dirty="0">
                <a:latin typeface="Arial" panose="020B0604020202020204" pitchFamily="34" charset="0"/>
                <a:cs typeface="Arial" panose="020B0604020202020204" pitchFamily="34" charset="0"/>
              </a:rPr>
              <a:t>Promote early math by incorporating </a:t>
            </a:r>
            <a:r>
              <a:rPr lang="en-US" u="sng" dirty="0">
                <a:latin typeface="Arial" panose="020B0604020202020204" pitchFamily="34" charset="0"/>
                <a:cs typeface="Arial" panose="020B0604020202020204" pitchFamily="34" charset="0"/>
                <a:hlinkClick r:id="rId6"/>
              </a:rPr>
              <a:t>Sidewalk Math patterns</a:t>
            </a:r>
            <a:r>
              <a:rPr lang="en-US" dirty="0">
                <a:latin typeface="Arial" panose="020B0604020202020204" pitchFamily="34" charset="0"/>
                <a:cs typeface="Arial" panose="020B0604020202020204" pitchFamily="34" charset="0"/>
              </a:rPr>
              <a:t> to the windows, floors, walls, and sidewalks of your laundromat.</a:t>
            </a:r>
          </a:p>
          <a:p>
            <a:pPr marL="342900" indent="-342900" fontAlgn="base">
              <a:spcAft>
                <a:spcPts val="600"/>
              </a:spcAft>
              <a:buClr>
                <a:srgbClr val="FF9C2B"/>
              </a:buClr>
              <a:buFont typeface="+mj-lt"/>
              <a:buAutoNum type="arabicPeriod"/>
            </a:pPr>
            <a:r>
              <a:rPr lang="en-US" dirty="0">
                <a:latin typeface="Arial" panose="020B0604020202020204" pitchFamily="34" charset="0"/>
                <a:cs typeface="Arial" panose="020B0604020202020204" pitchFamily="34" charset="0"/>
              </a:rPr>
              <a:t>Purchase discounted books through </a:t>
            </a:r>
            <a:r>
              <a:rPr lang="en-US" u="sng" dirty="0">
                <a:latin typeface="Arial" panose="020B0604020202020204" pitchFamily="34" charset="0"/>
                <a:cs typeface="Arial" panose="020B0604020202020204" pitchFamily="34" charset="0"/>
                <a:hlinkClick r:id="rId7"/>
              </a:rPr>
              <a:t>Scholastic’s Literacy Partnerships</a:t>
            </a:r>
            <a:r>
              <a:rPr lang="en-US" dirty="0">
                <a:latin typeface="Arial" panose="020B0604020202020204" pitchFamily="34" charset="0"/>
                <a:cs typeface="Arial" panose="020B0604020202020204" pitchFamily="34" charset="0"/>
              </a:rPr>
              <a:t> program for children to take home books and build a home library.</a:t>
            </a:r>
          </a:p>
        </p:txBody>
      </p:sp>
      <p:sp>
        <p:nvSpPr>
          <p:cNvPr id="19" name="Rectangle 18">
            <a:extLst>
              <a:ext uri="{FF2B5EF4-FFF2-40B4-BE49-F238E27FC236}">
                <a16:creationId xmlns:a16="http://schemas.microsoft.com/office/drawing/2014/main" id="{46E43493-3C22-594C-BC4F-ACD3A702A3C7}"/>
              </a:ext>
            </a:extLst>
          </p:cNvPr>
          <p:cNvSpPr/>
          <p:nvPr/>
        </p:nvSpPr>
        <p:spPr>
          <a:xfrm rot="10800000" flipV="1">
            <a:off x="-11180" y="448033"/>
            <a:ext cx="8610650"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7DC2"/>
              </a:solidFill>
            </a:endParaRPr>
          </a:p>
        </p:txBody>
      </p:sp>
      <p:sp>
        <p:nvSpPr>
          <p:cNvPr id="20" name="TextBox 19">
            <a:extLst>
              <a:ext uri="{FF2B5EF4-FFF2-40B4-BE49-F238E27FC236}">
                <a16:creationId xmlns:a16="http://schemas.microsoft.com/office/drawing/2014/main" id="{0E955572-C565-8449-B49E-1933277A7CB4}"/>
              </a:ext>
            </a:extLst>
          </p:cNvPr>
          <p:cNvSpPr txBox="1"/>
          <p:nvPr/>
        </p:nvSpPr>
        <p:spPr>
          <a:xfrm>
            <a:off x="377157" y="749858"/>
            <a:ext cx="10349063"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7 Ideas for Laundromat Owners</a:t>
            </a:r>
          </a:p>
        </p:txBody>
      </p:sp>
    </p:spTree>
    <p:extLst>
      <p:ext uri="{BB962C8B-B14F-4D97-AF65-F5344CB8AC3E}">
        <p14:creationId xmlns:p14="http://schemas.microsoft.com/office/powerpoint/2010/main" val="197552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33F914-F35F-4270-9390-79632B7653B3}"/>
              </a:ext>
            </a:extLst>
          </p:cNvPr>
          <p:cNvPicPr>
            <a:picLocks noChangeAspect="1"/>
          </p:cNvPicPr>
          <p:nvPr/>
        </p:nvPicPr>
        <p:blipFill>
          <a:blip r:embed="rId3"/>
          <a:stretch>
            <a:fillRect/>
          </a:stretch>
        </p:blipFill>
        <p:spPr>
          <a:xfrm>
            <a:off x="2229491" y="1908560"/>
            <a:ext cx="6996031" cy="4752312"/>
          </a:xfrm>
          <a:prstGeom prst="rect">
            <a:avLst/>
          </a:prstGeom>
        </p:spPr>
      </p:pic>
      <p:sp>
        <p:nvSpPr>
          <p:cNvPr id="17" name="Rectangle 16">
            <a:extLst>
              <a:ext uri="{FF2B5EF4-FFF2-40B4-BE49-F238E27FC236}">
                <a16:creationId xmlns:a16="http://schemas.microsoft.com/office/drawing/2014/main" id="{40BF5CEC-9442-4A0B-85E9-DF03C89791E4}"/>
              </a:ext>
            </a:extLst>
          </p:cNvPr>
          <p:cNvSpPr/>
          <p:nvPr/>
        </p:nvSpPr>
        <p:spPr>
          <a:xfrm rot="10800000" flipV="1">
            <a:off x="0" y="464257"/>
            <a:ext cx="8837181"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4E06B93F-752F-4407-A0E9-157BFB45AAE6}"/>
              </a:ext>
            </a:extLst>
          </p:cNvPr>
          <p:cNvSpPr txBox="1"/>
          <p:nvPr/>
        </p:nvSpPr>
        <p:spPr>
          <a:xfrm>
            <a:off x="388342" y="766082"/>
            <a:ext cx="8837181" cy="707886"/>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Family Read Play &amp; Learn Space</a:t>
            </a:r>
          </a:p>
        </p:txBody>
      </p:sp>
    </p:spTree>
    <p:extLst>
      <p:ext uri="{BB962C8B-B14F-4D97-AF65-F5344CB8AC3E}">
        <p14:creationId xmlns:p14="http://schemas.microsoft.com/office/powerpoint/2010/main" val="100628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C0D33E-8095-4C0B-8430-9843B7F1102A}"/>
              </a:ext>
            </a:extLst>
          </p:cNvPr>
          <p:cNvPicPr>
            <a:picLocks noChangeAspect="1"/>
          </p:cNvPicPr>
          <p:nvPr/>
        </p:nvPicPr>
        <p:blipFill rotWithShape="1">
          <a:blip r:embed="rId3">
            <a:extLst>
              <a:ext uri="{28A0092B-C50C-407E-A947-70E740481C1C}">
                <a14:useLocalDpi xmlns:a14="http://schemas.microsoft.com/office/drawing/2010/main" val="0"/>
              </a:ext>
            </a:extLst>
          </a:blip>
          <a:srcRect b="22791"/>
          <a:stretch/>
        </p:blipFill>
        <p:spPr>
          <a:xfrm rot="16200000">
            <a:off x="3901432" y="-647558"/>
            <a:ext cx="6944775" cy="8251027"/>
          </a:xfrm>
          <a:prstGeom prst="rect">
            <a:avLst/>
          </a:prstGeom>
        </p:spPr>
      </p:pic>
      <p:sp>
        <p:nvSpPr>
          <p:cNvPr id="8" name="Rectangle 7">
            <a:extLst>
              <a:ext uri="{FF2B5EF4-FFF2-40B4-BE49-F238E27FC236}">
                <a16:creationId xmlns:a16="http://schemas.microsoft.com/office/drawing/2014/main" id="{311DA1BE-9E8B-7149-9D96-797057802D56}"/>
              </a:ext>
            </a:extLst>
          </p:cNvPr>
          <p:cNvSpPr/>
          <p:nvPr/>
        </p:nvSpPr>
        <p:spPr>
          <a:xfrm rot="10800000" flipV="1">
            <a:off x="-11186" y="448032"/>
            <a:ext cx="4169947" cy="2532559"/>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6CF19D28-3CF9-E94B-A7FA-B70171DDB74B}"/>
              </a:ext>
            </a:extLst>
          </p:cNvPr>
          <p:cNvSpPr txBox="1"/>
          <p:nvPr/>
        </p:nvSpPr>
        <p:spPr>
          <a:xfrm>
            <a:off x="377157" y="749858"/>
            <a:ext cx="4309143" cy="2002134"/>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Family Read Play &amp; Learn Space</a:t>
            </a:r>
          </a:p>
        </p:txBody>
      </p:sp>
      <p:sp>
        <p:nvSpPr>
          <p:cNvPr id="2" name="Oval 1">
            <a:extLst>
              <a:ext uri="{FF2B5EF4-FFF2-40B4-BE49-F238E27FC236}">
                <a16:creationId xmlns:a16="http://schemas.microsoft.com/office/drawing/2014/main" id="{17E3CB2C-B774-49C5-98AA-0360E12A3A07}"/>
              </a:ext>
            </a:extLst>
          </p:cNvPr>
          <p:cNvSpPr/>
          <p:nvPr/>
        </p:nvSpPr>
        <p:spPr>
          <a:xfrm>
            <a:off x="6683829" y="5290457"/>
            <a:ext cx="1436914" cy="126274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523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F917681-2D29-F342-BB7C-50E5313FD336}"/>
              </a:ext>
            </a:extLst>
          </p:cNvPr>
          <p:cNvSpPr txBox="1"/>
          <p:nvPr/>
        </p:nvSpPr>
        <p:spPr>
          <a:xfrm>
            <a:off x="0" y="1315092"/>
            <a:ext cx="12192000" cy="5542908"/>
          </a:xfrm>
          <a:prstGeom prst="rect">
            <a:avLst/>
          </a:prstGeom>
          <a:solidFill>
            <a:schemeClr val="bg1">
              <a:lumMod val="95000"/>
            </a:schemeClr>
          </a:solidFill>
        </p:spPr>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spcBef>
                <a:spcPts val="600"/>
              </a:spcBef>
              <a:spcAft>
                <a:spcPts val="400"/>
              </a:spcAft>
            </a:pP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0BF5CEC-9442-4A0B-85E9-DF03C89791E4}"/>
              </a:ext>
            </a:extLst>
          </p:cNvPr>
          <p:cNvSpPr/>
          <p:nvPr/>
        </p:nvSpPr>
        <p:spPr>
          <a:xfrm rot="10800000" flipV="1">
            <a:off x="0" y="453979"/>
            <a:ext cx="8837181" cy="1294072"/>
          </a:xfrm>
          <a:prstGeom prst="rect">
            <a:avLst/>
          </a:prstGeom>
          <a:solidFill>
            <a:srgbClr val="00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4E06B93F-752F-4407-A0E9-157BFB45AAE6}"/>
              </a:ext>
            </a:extLst>
          </p:cNvPr>
          <p:cNvSpPr txBox="1"/>
          <p:nvPr/>
        </p:nvSpPr>
        <p:spPr>
          <a:xfrm>
            <a:off x="388342" y="562406"/>
            <a:ext cx="8837181" cy="1077218"/>
          </a:xfrm>
          <a:prstGeom prst="rect">
            <a:avLst/>
          </a:prstGeom>
          <a:noFill/>
        </p:spPr>
        <p:txBody>
          <a:bodyPr wrap="square" rtlCol="0" anchor="t">
            <a:spAutoFit/>
          </a:bodyPr>
          <a:lstStyle/>
          <a:p>
            <a:r>
              <a:rPr lang="en-US" sz="4000" b="1" dirty="0">
                <a:solidFill>
                  <a:schemeClr val="bg1"/>
                </a:solidFill>
                <a:latin typeface="Arial" panose="020B0604020202020204" pitchFamily="34" charset="0"/>
                <a:cs typeface="Arial" panose="020B0604020202020204" pitchFamily="34" charset="0"/>
              </a:rPr>
              <a:t>Family Read Play &amp; Learn Space</a:t>
            </a:r>
          </a:p>
          <a:p>
            <a:r>
              <a:rPr lang="en-US" sz="2400" dirty="0">
                <a:solidFill>
                  <a:schemeClr val="bg1"/>
                </a:solidFill>
                <a:latin typeface="Arial" panose="020B0604020202020204" pitchFamily="34" charset="0"/>
                <a:cs typeface="Arial" panose="020B0604020202020204" pitchFamily="34" charset="0"/>
              </a:rPr>
              <a:t>Family Posters &amp; Handouts</a:t>
            </a:r>
          </a:p>
        </p:txBody>
      </p:sp>
      <p:pic>
        <p:nvPicPr>
          <p:cNvPr id="3" name="Picture 2">
            <a:extLst>
              <a:ext uri="{FF2B5EF4-FFF2-40B4-BE49-F238E27FC236}">
                <a16:creationId xmlns:a16="http://schemas.microsoft.com/office/drawing/2014/main" id="{0C39304E-3DC7-43C3-9D29-A80E962AA8CC}"/>
              </a:ext>
            </a:extLst>
          </p:cNvPr>
          <p:cNvPicPr>
            <a:picLocks noChangeAspect="1"/>
          </p:cNvPicPr>
          <p:nvPr/>
        </p:nvPicPr>
        <p:blipFill>
          <a:blip r:embed="rId3"/>
          <a:stretch>
            <a:fillRect/>
          </a:stretch>
        </p:blipFill>
        <p:spPr>
          <a:xfrm>
            <a:off x="8105206" y="2036675"/>
            <a:ext cx="2970380" cy="3844514"/>
          </a:xfrm>
          <a:prstGeom prst="rect">
            <a:avLst/>
          </a:prstGeom>
          <a:ln>
            <a:noFill/>
          </a:ln>
        </p:spPr>
      </p:pic>
      <p:pic>
        <p:nvPicPr>
          <p:cNvPr id="4" name="Picture 3">
            <a:extLst>
              <a:ext uri="{FF2B5EF4-FFF2-40B4-BE49-F238E27FC236}">
                <a16:creationId xmlns:a16="http://schemas.microsoft.com/office/drawing/2014/main" id="{3BA3F64A-3183-42DE-BD33-128E0CFD6005}"/>
              </a:ext>
            </a:extLst>
          </p:cNvPr>
          <p:cNvPicPr>
            <a:picLocks noChangeAspect="1"/>
          </p:cNvPicPr>
          <p:nvPr/>
        </p:nvPicPr>
        <p:blipFill>
          <a:blip r:embed="rId4"/>
          <a:stretch>
            <a:fillRect/>
          </a:stretch>
        </p:blipFill>
        <p:spPr>
          <a:xfrm>
            <a:off x="4515917" y="2053263"/>
            <a:ext cx="3003866" cy="3828692"/>
          </a:xfrm>
          <a:prstGeom prst="rect">
            <a:avLst/>
          </a:prstGeom>
          <a:ln>
            <a:noFill/>
          </a:ln>
        </p:spPr>
      </p:pic>
      <p:pic>
        <p:nvPicPr>
          <p:cNvPr id="5" name="Picture 4">
            <a:extLst>
              <a:ext uri="{FF2B5EF4-FFF2-40B4-BE49-F238E27FC236}">
                <a16:creationId xmlns:a16="http://schemas.microsoft.com/office/drawing/2014/main" id="{1303A844-29DD-4FDA-8D76-789081A90AA3}"/>
              </a:ext>
            </a:extLst>
          </p:cNvPr>
          <p:cNvPicPr>
            <a:picLocks noChangeAspect="1"/>
          </p:cNvPicPr>
          <p:nvPr/>
        </p:nvPicPr>
        <p:blipFill>
          <a:blip r:embed="rId5"/>
          <a:stretch>
            <a:fillRect/>
          </a:stretch>
        </p:blipFill>
        <p:spPr>
          <a:xfrm>
            <a:off x="1452003" y="2053263"/>
            <a:ext cx="2517784" cy="3828692"/>
          </a:xfrm>
          <a:prstGeom prst="rect">
            <a:avLst/>
          </a:prstGeom>
          <a:ln>
            <a:noFill/>
          </a:ln>
        </p:spPr>
      </p:pic>
      <p:sp>
        <p:nvSpPr>
          <p:cNvPr id="10" name="TextBox 9">
            <a:extLst>
              <a:ext uri="{FF2B5EF4-FFF2-40B4-BE49-F238E27FC236}">
                <a16:creationId xmlns:a16="http://schemas.microsoft.com/office/drawing/2014/main" id="{B99076A4-38FD-1248-A089-E57D7DFD72F6}"/>
              </a:ext>
            </a:extLst>
          </p:cNvPr>
          <p:cNvSpPr txBox="1"/>
          <p:nvPr/>
        </p:nvSpPr>
        <p:spPr>
          <a:xfrm>
            <a:off x="711446" y="6032166"/>
            <a:ext cx="10520854"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Downloadable via LaundryCares Literacy Summit App under “Resources”</a:t>
            </a:r>
          </a:p>
        </p:txBody>
      </p:sp>
    </p:spTree>
    <p:extLst>
      <p:ext uri="{BB962C8B-B14F-4D97-AF65-F5344CB8AC3E}">
        <p14:creationId xmlns:p14="http://schemas.microsoft.com/office/powerpoint/2010/main" val="1049160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1593</Words>
  <Application>Microsoft Office PowerPoint</Application>
  <PresentationFormat>Widescreen</PresentationFormat>
  <Paragraphs>147</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Aharoni</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Laundromat Owners!</dc:title>
  <dc:creator>Miya Fieleke</dc:creator>
  <cp:lastModifiedBy>Miya Fieleke</cp:lastModifiedBy>
  <cp:revision>34</cp:revision>
  <dcterms:created xsi:type="dcterms:W3CDTF">2020-09-10T18:09:57Z</dcterms:created>
  <dcterms:modified xsi:type="dcterms:W3CDTF">2020-09-16T20:07:17Z</dcterms:modified>
</cp:coreProperties>
</file>